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3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300" r:id="rId24"/>
    <p:sldId id="302" r:id="rId25"/>
    <p:sldId id="303" r:id="rId26"/>
    <p:sldId id="295" r:id="rId27"/>
    <p:sldId id="337" r:id="rId28"/>
    <p:sldId id="338" r:id="rId29"/>
    <p:sldId id="339" r:id="rId30"/>
    <p:sldId id="315" r:id="rId31"/>
    <p:sldId id="316" r:id="rId32"/>
    <p:sldId id="322" r:id="rId33"/>
    <p:sldId id="298" r:id="rId34"/>
    <p:sldId id="307" r:id="rId35"/>
    <p:sldId id="309" r:id="rId36"/>
    <p:sldId id="306" r:id="rId37"/>
    <p:sldId id="305" r:id="rId38"/>
    <p:sldId id="319" r:id="rId39"/>
    <p:sldId id="320" r:id="rId40"/>
    <p:sldId id="321" r:id="rId41"/>
    <p:sldId id="289" r:id="rId42"/>
    <p:sldId id="290" r:id="rId43"/>
    <p:sldId id="291" r:id="rId44"/>
    <p:sldId id="292" r:id="rId45"/>
    <p:sldId id="293" r:id="rId46"/>
    <p:sldId id="279" r:id="rId47"/>
    <p:sldId id="280" r:id="rId48"/>
    <p:sldId id="281" r:id="rId49"/>
    <p:sldId id="282" r:id="rId50"/>
    <p:sldId id="311" r:id="rId51"/>
    <p:sldId id="312" r:id="rId52"/>
    <p:sldId id="351" r:id="rId53"/>
    <p:sldId id="324" r:id="rId54"/>
    <p:sldId id="333" r:id="rId55"/>
    <p:sldId id="340" r:id="rId56"/>
    <p:sldId id="341" r:id="rId57"/>
    <p:sldId id="342" r:id="rId58"/>
    <p:sldId id="345" r:id="rId59"/>
    <p:sldId id="346" r:id="rId60"/>
    <p:sldId id="349" r:id="rId61"/>
    <p:sldId id="350" r:id="rId6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5789" autoAdjust="0"/>
    <p:restoredTop sz="82070" autoAdjust="0"/>
  </p:normalViewPr>
  <p:slideViewPr>
    <p:cSldViewPr snapToGrid="0">
      <p:cViewPr varScale="1">
        <p:scale>
          <a:sx n="95" d="100"/>
          <a:sy n="95" d="100"/>
        </p:scale>
        <p:origin x="1680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69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mf"/><Relationship Id="rId2" Type="http://schemas.openxmlformats.org/officeDocument/2006/relationships/image" Target="../media/image12.wmf"/><Relationship Id="rId1" Type="http://schemas.openxmlformats.org/officeDocument/2006/relationships/image" Target="../media/image11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0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A259A7-5386-49FD-83B9-BAD415B9CFAA}" type="datetimeFigureOut">
              <a:rPr lang="zh-TW" altLang="en-US" smtClean="0"/>
              <a:t>2018/3/5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F9E8A1-852F-4483-B97B-027903F81BE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015245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XifengGuo/CapsNet-Keras" TargetMode="External"/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link.zhihu.com/?target=https://en.wikipedia.org/wiki/Cortical_minicolumn" TargetMode="Externa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ACDAE2-1044-44AA-8E16-BB9FD2E2B3CC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603805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What we needed was not invariance but equivariance. Invariance makes a CNN tolerant to small changes in the viewpoint. </a:t>
            </a:r>
            <a:r>
              <a:rPr lang="en-US" altLang="zh-TW" b="1" dirty="0"/>
              <a:t>Equivariance</a:t>
            </a:r>
            <a:r>
              <a:rPr lang="en-US" altLang="zh-TW" dirty="0"/>
              <a:t> makes a CNN understand the rotation or proportion change and adapt itself accordingly so that the spatial positioning inside an image is not lost. A ship will still be a smaller ship but the CNN will reduce its size to detect that. This leads us to the recent advancement of Capsule Networks.</a:t>
            </a:r>
          </a:p>
          <a:p>
            <a:r>
              <a:rPr lang="en-US" altLang="zh-TW" dirty="0"/>
              <a:t> The brain must have a mechanism for “routing” low level visual information to what it believes is the best capsule for handling it.</a:t>
            </a:r>
          </a:p>
          <a:p>
            <a:endParaRPr lang="en-US" altLang="zh-TW" dirty="0"/>
          </a:p>
          <a:p>
            <a:r>
              <a:rPr lang="zh-TW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有一童子名神會。襄陽高氏子。年十三。自玉泉來參禮。師曰。知識遠來艱辛。還將得本來否。若有本則合識主。試說看。會曰。以無住為本。見即是主。師曰。這沙彌爭合取次語。會乃問曰。和尚坐禪。還見不見。師以拄杖打三下。云。吾打汝是痛不痛。對曰。亦痛亦不痛。師曰。吾亦見亦不見。神會問。如何是亦見亦不見。師云。吾之所見。常見自心過愆。不見他人是非好惡。是以亦見亦不見。汝言亦痛亦不痛如何。汝若不痛。同其木石。若痛。則同凡夫。即起恚恨。汝向前見不見是二邊。痛不痛是生滅。汝自性且不見。敢爾弄人。神會禮拜悔謝。</a:t>
            </a:r>
            <a:endParaRPr lang="zh-TW" altLang="en-US" dirty="0"/>
          </a:p>
          <a:p>
            <a:r>
              <a:rPr lang="zh-TW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頓漸品第八</a:t>
            </a:r>
            <a:endParaRPr lang="en-US" altLang="zh-TW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EAEF65-45FB-40FB-9805-3DB92B309632}" type="slidenum">
              <a:rPr lang="zh-TW" altLang="en-US" smtClean="0"/>
              <a:t>61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476259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這個圖可能有問題</a:t>
            </a:r>
            <a:r>
              <a:rPr lang="en-US" altLang="zh-TW" dirty="0"/>
              <a:t>!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8C4C38-2DDC-4A21-B555-9DECA430456E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57184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dirty="0">
                <a:solidFill>
                  <a:srgbClr val="575651"/>
                </a:solidFill>
                <a:latin typeface="Roboto"/>
              </a:rPr>
              <a:t>The color/grayscale features are clustered because the </a:t>
            </a:r>
            <a:r>
              <a:rPr lang="en-US" altLang="zh-TW" sz="1200" dirty="0" err="1">
                <a:solidFill>
                  <a:srgbClr val="575651"/>
                </a:solidFill>
                <a:latin typeface="Roboto"/>
              </a:rPr>
              <a:t>AlexNet</a:t>
            </a:r>
            <a:r>
              <a:rPr lang="en-US" altLang="zh-TW" sz="1200" dirty="0">
                <a:solidFill>
                  <a:srgbClr val="575651"/>
                </a:solidFill>
                <a:latin typeface="Roboto"/>
              </a:rPr>
              <a:t> contains two separate streams of processing, and an apparent consequence of this architecture is that one stream develops high-frequency grayscale features and the other low-frequency color features</a:t>
            </a:r>
          </a:p>
          <a:p>
            <a:endParaRPr lang="en-US" altLang="zh-TW" sz="1200" dirty="0">
              <a:solidFill>
                <a:srgbClr val="575651"/>
              </a:solidFill>
              <a:latin typeface="Roboto"/>
            </a:endParaRPr>
          </a:p>
          <a:p>
            <a:endParaRPr lang="en-US" altLang="zh-TW" sz="1200" dirty="0">
              <a:solidFill>
                <a:srgbClr val="575651"/>
              </a:solidFill>
              <a:latin typeface="Roboto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>
                <a:solidFill>
                  <a:srgbClr val="575651"/>
                </a:solidFill>
                <a:latin typeface="Roboto"/>
              </a:rPr>
              <a:t>Typical-looking filters on the first CONV layer (left), and the 2nd CONV layer (right) of a trained </a:t>
            </a:r>
            <a:r>
              <a:rPr lang="en-US" altLang="zh-TW" sz="1200" dirty="0" err="1">
                <a:solidFill>
                  <a:srgbClr val="575651"/>
                </a:solidFill>
                <a:latin typeface="Roboto"/>
              </a:rPr>
              <a:t>AlexNet</a:t>
            </a:r>
            <a:r>
              <a:rPr lang="en-US" altLang="zh-TW" sz="1200" dirty="0">
                <a:solidFill>
                  <a:srgbClr val="575651"/>
                </a:solidFill>
                <a:latin typeface="Roboto"/>
              </a:rPr>
              <a:t>. Notice that the first-layer weights are very nice and smooth, indicating nicely converged network. </a:t>
            </a:r>
            <a:endParaRPr lang="zh-TW" altLang="en-US" sz="1200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F9E8A1-852F-4483-B97B-027903F81BE5}" type="slidenum">
              <a:rPr lang="zh-TW" altLang="en-US" smtClean="0"/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927468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>
                <a:solidFill>
                  <a:srgbClr val="575651"/>
                </a:solidFill>
                <a:latin typeface="Roboto"/>
              </a:rPr>
              <a:t>From “</a:t>
            </a:r>
            <a:r>
              <a:rPr lang="en-US" altLang="zh-TW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rcnn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</a:t>
            </a:r>
            <a:endParaRPr lang="en-US" altLang="zh-TW" sz="1200" dirty="0">
              <a:solidFill>
                <a:srgbClr val="575651"/>
              </a:solidFill>
              <a:latin typeface="Roboto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dirty="0">
              <a:solidFill>
                <a:srgbClr val="575651"/>
              </a:solidFill>
              <a:latin typeface="Roboto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>
                <a:solidFill>
                  <a:srgbClr val="575651"/>
                </a:solidFill>
                <a:latin typeface="Roboto"/>
              </a:rPr>
              <a:t>Maximally activating images for some POOL5 (5th pool layer) neurons of an </a:t>
            </a:r>
            <a:r>
              <a:rPr lang="en-US" altLang="zh-TW" sz="1200" dirty="0" err="1">
                <a:solidFill>
                  <a:srgbClr val="575651"/>
                </a:solidFill>
                <a:latin typeface="Roboto"/>
              </a:rPr>
              <a:t>AlexNet</a:t>
            </a:r>
            <a:r>
              <a:rPr lang="en-US" altLang="zh-TW" sz="1200" dirty="0">
                <a:solidFill>
                  <a:srgbClr val="575651"/>
                </a:solidFill>
                <a:latin typeface="Roboto"/>
              </a:rPr>
              <a:t>. The activation values and the receptive field of the particular neuron are shown in white. (In particular, note that the POOL5 neurons are a function of a relatively large portion of the input image!) It can be seen that some neurons are responsive to upper bodies, text, or specular highlights.</a:t>
            </a:r>
            <a:endParaRPr lang="zh-TW" altLang="en-US" sz="1200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F9E8A1-852F-4483-B97B-027903F81BE5}" type="slidenum">
              <a:rPr lang="zh-TW" altLang="en-US" smtClean="0"/>
              <a:t>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025595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http://speech.ee.ntu.edu.tw/dokuwiki/lib/exe/fetch.php?media=speech:meeting:paper_report:paper_report_2015-08-12.pdf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F9E8A1-852F-4483-B97B-027903F81BE5}" type="slidenum">
              <a:rPr lang="zh-TW" altLang="en-US" smtClean="0"/>
              <a:t>41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348936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Very good example for </a:t>
            </a:r>
            <a:r>
              <a:rPr lang="en-US" altLang="zh-TW" dirty="0" err="1"/>
              <a:t>desing</a:t>
            </a:r>
            <a:r>
              <a:rPr lang="en-US" altLang="zh-TW" dirty="0"/>
              <a:t> your network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ACDAE2-1044-44AA-8E16-BB9FD2E2B3CC}" type="slidenum">
              <a:rPr lang="zh-TW" altLang="en-US" smtClean="0"/>
              <a:t>49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277453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Ref: Max </a:t>
            </a:r>
            <a:r>
              <a:rPr lang="en-US" altLang="zh-TW" dirty="0" err="1"/>
              <a:t>Jaderberg</a:t>
            </a:r>
            <a:r>
              <a:rPr lang="en-US" altLang="zh-TW" dirty="0"/>
              <a:t>, Karen </a:t>
            </a:r>
            <a:r>
              <a:rPr lang="en-US" altLang="zh-TW" dirty="0" err="1"/>
              <a:t>Simonyan</a:t>
            </a:r>
            <a:r>
              <a:rPr lang="en-US" altLang="zh-TW" dirty="0"/>
              <a:t>, Andrew Zisserman, </a:t>
            </a:r>
            <a:r>
              <a:rPr lang="en-US" altLang="zh-TW" dirty="0" err="1"/>
              <a:t>Koray</a:t>
            </a:r>
            <a:r>
              <a:rPr lang="en-US" altLang="zh-TW" dirty="0"/>
              <a:t> Kavukcuoglu, “Spatial Transformer Networks”, NIPS, 2015</a:t>
            </a:r>
            <a:endParaRPr lang="zh-TW" altLang="en-US" dirty="0"/>
          </a:p>
          <a:p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Ref: Max </a:t>
            </a:r>
            <a:r>
              <a:rPr lang="en-US" altLang="zh-TW" dirty="0" err="1"/>
              <a:t>Jaderberg</a:t>
            </a:r>
            <a:r>
              <a:rPr lang="en-US" altLang="zh-TW" dirty="0"/>
              <a:t>, Karen </a:t>
            </a:r>
            <a:r>
              <a:rPr lang="en-US" altLang="zh-TW" dirty="0" err="1"/>
              <a:t>Simonyan</a:t>
            </a:r>
            <a:r>
              <a:rPr lang="en-US" altLang="zh-TW" dirty="0"/>
              <a:t>, Andrew Zisserman, </a:t>
            </a:r>
            <a:r>
              <a:rPr lang="en-US" altLang="zh-TW" dirty="0" err="1"/>
              <a:t>Koray</a:t>
            </a:r>
            <a:r>
              <a:rPr lang="en-US" altLang="zh-TW" dirty="0"/>
              <a:t> Kavukcuoglu, “Spatial Transformer Networks”, NIPS, 2015</a:t>
            </a:r>
            <a:endParaRPr lang="zh-TW" altLang="en-US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Training and test randomly rotated by (+/- 90°)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500D8A-8F69-433E-9A89-19B515AB742F}" type="slidenum">
              <a:rPr lang="zh-TW" altLang="en-US" smtClean="0"/>
              <a:t>53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044547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>
                <a:hlinkClick r:id="" action="ppaction://noaction"/>
              </a:rPr>
              <a:t>另一個想要換掉反像傳播的例子</a:t>
            </a:r>
            <a:endParaRPr lang="en-US" altLang="zh-TW" dirty="0">
              <a:hlinkClick r:id="" action="ppaction://noaction"/>
            </a:endParaRPr>
          </a:p>
          <a:p>
            <a:r>
              <a:rPr lang="en-US" altLang="zh-TW" dirty="0">
                <a:hlinkClick r:id="" action="ppaction://noaction"/>
              </a:rPr>
              <a:t>http://bangqu.com/b5o8C3.html</a:t>
            </a:r>
          </a:p>
          <a:p>
            <a:endParaRPr lang="en-US" altLang="zh-TW" dirty="0">
              <a:hlinkClick r:id="" action="ppaction://noaction"/>
            </a:endParaRPr>
          </a:p>
          <a:p>
            <a:endParaRPr lang="en-US" altLang="zh-TW" dirty="0">
              <a:hlinkClick r:id="" action="ppaction://noaction"/>
            </a:endParaRPr>
          </a:p>
          <a:p>
            <a:r>
              <a:rPr lang="en-US" altLang="zh-TW" dirty="0">
                <a:hlinkClick r:id="" action="ppaction://noaction"/>
              </a:rPr>
              <a:t>https</a:t>
            </a:r>
            <a:r>
              <a:rPr lang="en-US" altLang="zh-TW" dirty="0">
                <a:hlinkClick r:id="rId3"/>
              </a:rPr>
              <a:t>://github.com/XifengGuo/CapsNet-Keras</a:t>
            </a: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>
                <a:hlinkClick r:id="rId3"/>
              </a:rPr>
              <a:t>https://www.reddit.com/r/MachineLearning/comments/78zvc4/r_171009829_dynamic_routing_between_capsules/</a:t>
            </a:r>
          </a:p>
          <a:p>
            <a:endParaRPr lang="en-US" altLang="zh-TW" dirty="0">
              <a:hlinkClick r:id="" action="ppaction://noaction"/>
            </a:endParaRPr>
          </a:p>
          <a:p>
            <a:r>
              <a:rPr lang="en-US" altLang="zh-TW" dirty="0">
                <a:hlinkClick r:id="" action="ppaction://noaction"/>
              </a:rPr>
              <a:t>https://hackernoon.com/what-is-a-capsnet-or-capsule-network-2bfbe48769cc</a:t>
            </a:r>
          </a:p>
          <a:p>
            <a:endParaRPr lang="en-US" altLang="zh-TW" dirty="0">
              <a:hlinkClick r:id="" action="ppaction://noaction"/>
            </a:endParaRPr>
          </a:p>
          <a:p>
            <a:endParaRPr lang="en-US" altLang="zh-TW" dirty="0">
              <a:hlinkClick r:id="" action="ppaction://noaction"/>
            </a:endParaRPr>
          </a:p>
          <a:p>
            <a:r>
              <a:rPr lang="en-US" altLang="zh-TW" dirty="0">
                <a:hlinkClick r:id="" action="ppaction://noaction"/>
              </a:rPr>
              <a:t>https</a:t>
            </a:r>
            <a:r>
              <a:rPr lang="en-US" altLang="zh-TW" dirty="0">
                <a:hlinkClick r:id="rId3"/>
              </a:rPr>
              <a:t>://github.com/XifengGuo/CapsNet-Keras</a:t>
            </a:r>
            <a:endParaRPr lang="en-US" altLang="zh-TW" dirty="0"/>
          </a:p>
          <a:p>
            <a:r>
              <a:rPr lang="en-US" altLang="zh-TW" dirty="0"/>
              <a:t>https://github.com/gram-ai/capsule-networks</a:t>
            </a:r>
            <a:endParaRPr lang="zh-TW" alt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lang="en-US" altLang="zh-TW" dirty="0"/>
              <a:t>https://www.youtube.com/watch?v=xVhD2OBqoyg</a:t>
            </a:r>
          </a:p>
          <a:p>
            <a:endParaRPr lang="en-US" altLang="zh-TW" dirty="0"/>
          </a:p>
          <a:p>
            <a:pPr marL="457189" indent="-342891"/>
            <a:r>
              <a:rPr lang="zh-TW" altLang="zh-TW" dirty="0"/>
              <a:t>Each layer will be divided into many </a:t>
            </a:r>
            <a:r>
              <a:rPr lang="zh-TW" altLang="zh-TW" dirty="0">
                <a:solidFill>
                  <a:srgbClr val="FF0000"/>
                </a:solidFill>
              </a:rPr>
              <a:t>small groups of neurons</a:t>
            </a:r>
            <a:r>
              <a:rPr lang="zh-TW" altLang="zh-TW" dirty="0"/>
              <a:t> called “</a:t>
            </a:r>
            <a:r>
              <a:rPr lang="zh-TW" altLang="zh-TW" dirty="0">
                <a:solidFill>
                  <a:srgbClr val="FF0000"/>
                </a:solidFill>
              </a:rPr>
              <a:t>capsules</a:t>
            </a:r>
            <a:r>
              <a:rPr lang="zh-TW" altLang="zh-TW" dirty="0"/>
              <a:t>” and each node in the parse tree will correspond to an active capsule. </a:t>
            </a:r>
          </a:p>
          <a:p>
            <a:pPr marL="457189" indent="-342891"/>
            <a:r>
              <a:rPr lang="zh-TW" altLang="zh-TW" dirty="0"/>
              <a:t>Using an </a:t>
            </a:r>
            <a:r>
              <a:rPr lang="zh-TW" altLang="zh-TW" dirty="0">
                <a:solidFill>
                  <a:srgbClr val="FF0000"/>
                </a:solidFill>
              </a:rPr>
              <a:t>iterative routing</a:t>
            </a:r>
            <a:r>
              <a:rPr lang="zh-TW" altLang="zh-TW" dirty="0"/>
              <a:t> process, each active capsule will choose a capsule in the layer above to be its parent in the tree. For the higher levels of a visual system, this iterative process will be solving the problem of assigning </a:t>
            </a:r>
            <a:r>
              <a:rPr lang="zh-TW" altLang="zh-TW" dirty="0">
                <a:solidFill>
                  <a:srgbClr val="FF0000"/>
                </a:solidFill>
              </a:rPr>
              <a:t>parts to wholes</a:t>
            </a:r>
            <a:r>
              <a:rPr lang="zh-TW" altLang="zh-TW" dirty="0"/>
              <a:t>.</a:t>
            </a:r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Hinton</a:t>
            </a:r>
            <a:r>
              <a:rPr lang="zh-TW" altLang="en-US" dirty="0"/>
              <a:t>注意到的一個有趣的事實是，目前大多數神經解剖學研究都支持（大部分哺乳類，特別是靈長類）大腦皮層中大量存在稱為</a:t>
            </a:r>
            <a:r>
              <a:rPr lang="en-US" altLang="zh-TW" dirty="0">
                <a:hlinkClick r:id="rId4"/>
              </a:rPr>
              <a:t>Cortical </a:t>
            </a:r>
            <a:r>
              <a:rPr lang="en-US" altLang="zh-TW" dirty="0" err="1">
                <a:hlinkClick r:id="rId4"/>
              </a:rPr>
              <a:t>minicolumn</a:t>
            </a:r>
            <a:r>
              <a:rPr lang="zh-TW" altLang="en-US" dirty="0"/>
              <a:t>的柱狀結構（皮層</a:t>
            </a:r>
          </a:p>
          <a:p>
            <a:endParaRPr lang="zh-TW" altLang="en-US" dirty="0"/>
          </a:p>
          <a:p>
            <a:r>
              <a:rPr lang="zh-TW" altLang="en-US" dirty="0"/>
              <a:t>微柱），其內部含有上百個神經元，並存在內部分層。這意味著人腦中的一層並不是類似現在</a:t>
            </a:r>
            <a:r>
              <a:rPr lang="en-US" altLang="zh-TW" dirty="0"/>
              <a:t>NN</a:t>
            </a:r>
            <a:r>
              <a:rPr lang="zh-TW" altLang="en-US" dirty="0"/>
              <a:t>的一層，而是有復雜的內部結</a:t>
            </a:r>
          </a:p>
          <a:p>
            <a:r>
              <a:rPr lang="en-US" altLang="zh-TW" dirty="0"/>
              <a:t>https://zhuanlan.zhihu.com/p/29435406</a:t>
            </a:r>
            <a:r>
              <a:rPr lang="zh-TW" altLang="en-US" dirty="0"/>
              <a:t>構。</a:t>
            </a:r>
          </a:p>
          <a:p>
            <a:pPr lvl="0">
              <a:spcBef>
                <a:spcPts val="0"/>
              </a:spcBef>
              <a:buNone/>
            </a:pPr>
            <a:endParaRPr lang="zh-TW" altLang="en-US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282186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zh-TW" dirty="0"/>
              <a:t>The </a:t>
            </a:r>
            <a:r>
              <a:rPr lang="zh-TW" altLang="zh-TW" dirty="0">
                <a:solidFill>
                  <a:srgbClr val="FF0000"/>
                </a:solidFill>
              </a:rPr>
              <a:t>output</a:t>
            </a:r>
            <a:r>
              <a:rPr lang="zh-TW" altLang="zh-TW" dirty="0"/>
              <a:t> of each node is </a:t>
            </a:r>
            <a:r>
              <a:rPr lang="zh-TW" altLang="zh-TW" dirty="0">
                <a:solidFill>
                  <a:srgbClr val="FF0000"/>
                </a:solidFill>
              </a:rPr>
              <a:t>a vector, not a scalar</a:t>
            </a:r>
            <a:r>
              <a:rPr lang="zh-TW" altLang="zh-TW" dirty="0"/>
              <a:t>.</a:t>
            </a:r>
            <a:br>
              <a:rPr lang="zh-TW" altLang="zh-TW" dirty="0"/>
            </a:br>
            <a:r>
              <a:rPr lang="zh-TW" altLang="zh-TW" dirty="0"/>
              <a:t>The vector’s </a:t>
            </a:r>
            <a:r>
              <a:rPr lang="zh-TW" altLang="zh-TW" dirty="0">
                <a:solidFill>
                  <a:srgbClr val="FF0000"/>
                </a:solidFill>
              </a:rPr>
              <a:t>direction</a:t>
            </a:r>
            <a:r>
              <a:rPr lang="zh-TW" altLang="zh-TW" dirty="0"/>
              <a:t> represent </a:t>
            </a:r>
            <a:r>
              <a:rPr lang="zh-TW" altLang="zh-TW" dirty="0">
                <a:solidFill>
                  <a:srgbClr val="FF0000"/>
                </a:solidFill>
              </a:rPr>
              <a:t>a kind of entity</a:t>
            </a:r>
            <a:r>
              <a:rPr lang="zh-TW" altLang="zh-TW" dirty="0"/>
              <a:t>, </a:t>
            </a:r>
            <a:br>
              <a:rPr lang="zh-TW" altLang="zh-TW" dirty="0"/>
            </a:br>
            <a:r>
              <a:rPr lang="zh-TW" altLang="zh-TW" dirty="0"/>
              <a:t>and its </a:t>
            </a:r>
            <a:r>
              <a:rPr lang="zh-TW" altLang="zh-TW" dirty="0">
                <a:solidFill>
                  <a:srgbClr val="FF0000"/>
                </a:solidFill>
              </a:rPr>
              <a:t>length</a:t>
            </a:r>
            <a:r>
              <a:rPr lang="zh-TW" altLang="zh-TW" dirty="0"/>
              <a:t> stands for the </a:t>
            </a:r>
            <a:r>
              <a:rPr lang="zh-TW" altLang="zh-TW" dirty="0">
                <a:solidFill>
                  <a:srgbClr val="FF0000"/>
                </a:solidFill>
              </a:rPr>
              <a:t>probability</a:t>
            </a:r>
            <a:r>
              <a:rPr lang="zh-TW" altLang="zh-TW" dirty="0"/>
              <a:t> that the entity exists.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EAEF65-45FB-40FB-9805-3DB92B309632}" type="slidenum">
              <a:rPr lang="zh-TW" altLang="en-US" smtClean="0"/>
              <a:t>56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019752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3785C-54C5-4D8B-B184-EB6FE456442F}" type="datetimeFigureOut">
              <a:rPr lang="zh-TW" altLang="en-US" smtClean="0"/>
              <a:t>2018/3/5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D6659-2584-4F41-9346-BD823C04008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535383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3785C-54C5-4D8B-B184-EB6FE456442F}" type="datetimeFigureOut">
              <a:rPr lang="zh-TW" altLang="en-US" smtClean="0"/>
              <a:t>2018/3/5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D6659-2584-4F41-9346-BD823C04008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497111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3785C-54C5-4D8B-B184-EB6FE456442F}" type="datetimeFigureOut">
              <a:rPr lang="zh-TW" altLang="en-US" smtClean="0"/>
              <a:t>2018/3/5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D6659-2584-4F41-9346-BD823C04008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991666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3785C-54C5-4D8B-B184-EB6FE456442F}" type="datetimeFigureOut">
              <a:rPr lang="zh-TW" altLang="en-US" smtClean="0"/>
              <a:t>2018/3/5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D6659-2584-4F41-9346-BD823C04008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019617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3785C-54C5-4D8B-B184-EB6FE456442F}" type="datetimeFigureOut">
              <a:rPr lang="zh-TW" altLang="en-US" smtClean="0"/>
              <a:t>2018/3/5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D6659-2584-4F41-9346-BD823C04008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328445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3785C-54C5-4D8B-B184-EB6FE456442F}" type="datetimeFigureOut">
              <a:rPr lang="zh-TW" altLang="en-US" smtClean="0"/>
              <a:t>2018/3/5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D6659-2584-4F41-9346-BD823C04008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011315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3785C-54C5-4D8B-B184-EB6FE456442F}" type="datetimeFigureOut">
              <a:rPr lang="zh-TW" altLang="en-US" smtClean="0"/>
              <a:t>2018/3/5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D6659-2584-4F41-9346-BD823C04008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407299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3785C-54C5-4D8B-B184-EB6FE456442F}" type="datetimeFigureOut">
              <a:rPr lang="zh-TW" altLang="en-US" smtClean="0"/>
              <a:t>2018/3/5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D6659-2584-4F41-9346-BD823C04008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798964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3785C-54C5-4D8B-B184-EB6FE456442F}" type="datetimeFigureOut">
              <a:rPr lang="zh-TW" altLang="en-US" smtClean="0"/>
              <a:t>2018/3/5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D6659-2584-4F41-9346-BD823C04008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77324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3785C-54C5-4D8B-B184-EB6FE456442F}" type="datetimeFigureOut">
              <a:rPr lang="zh-TW" altLang="en-US" smtClean="0"/>
              <a:t>2018/3/5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D6659-2584-4F41-9346-BD823C04008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790418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3785C-54C5-4D8B-B184-EB6FE456442F}" type="datetimeFigureOut">
              <a:rPr lang="zh-TW" altLang="en-US" smtClean="0"/>
              <a:t>2018/3/5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D6659-2584-4F41-9346-BD823C04008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254527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C3785C-54C5-4D8B-B184-EB6FE456442F}" type="datetimeFigureOut">
              <a:rPr lang="zh-TW" altLang="en-US" smtClean="0"/>
              <a:t>2018/3/5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8D6659-2584-4F41-9346-BD823C04008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741711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image" Target="../media/image14.png"/><Relationship Id="rId7" Type="http://schemas.openxmlformats.org/officeDocument/2006/relationships/image" Target="../media/image12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11.wmf"/><Relationship Id="rId4" Type="http://schemas.openxmlformats.org/officeDocument/2006/relationships/oleObject" Target="../embeddings/oleObject1.bin"/><Relationship Id="rId9" Type="http://schemas.openxmlformats.org/officeDocument/2006/relationships/image" Target="../media/image13.wm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4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4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0.png"/><Relationship Id="rId4" Type="http://schemas.openxmlformats.org/officeDocument/2006/relationships/image" Target="../media/image52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3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0.png"/><Relationship Id="rId4" Type="http://schemas.openxmlformats.org/officeDocument/2006/relationships/image" Target="../media/image3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0.png"/><Relationship Id="rId4" Type="http://schemas.openxmlformats.org/officeDocument/2006/relationships/image" Target="../media/image41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jpe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6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61.png"/><Relationship Id="rId5" Type="http://schemas.openxmlformats.org/officeDocument/2006/relationships/image" Target="../media/image60.wmf"/><Relationship Id="rId10" Type="http://schemas.openxmlformats.org/officeDocument/2006/relationships/image" Target="../media/image65.png"/><Relationship Id="rId4" Type="http://schemas.openxmlformats.org/officeDocument/2006/relationships/oleObject" Target="../embeddings/oleObject4.bin"/><Relationship Id="rId9" Type="http://schemas.openxmlformats.org/officeDocument/2006/relationships/image" Target="../media/image6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image" Target="NULL"/><Relationship Id="rId16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../media/image70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7" Type="http://schemas.openxmlformats.org/officeDocument/2006/relationships/image" Target="NUL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1432914"/>
            <a:ext cx="7772400" cy="2387600"/>
          </a:xfrm>
        </p:spPr>
        <p:txBody>
          <a:bodyPr/>
          <a:lstStyle/>
          <a:p>
            <a:r>
              <a:rPr lang="en-US" altLang="zh-TW" dirty="0"/>
              <a:t>Convolutional </a:t>
            </a:r>
            <a:br>
              <a:rPr lang="en-US" altLang="zh-TW" dirty="0"/>
            </a:br>
            <a:r>
              <a:rPr lang="en-US" altLang="zh-TW" dirty="0"/>
              <a:t>Neural Network</a:t>
            </a:r>
            <a:endParaRPr lang="zh-TW" alt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1497837" y="5517528"/>
            <a:ext cx="6148325" cy="954107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Can the network be simplified by considering the properties of images?</a:t>
            </a:r>
            <a:endParaRPr lang="zh-TW" altLang="en-US" sz="2800" dirty="0"/>
          </a:p>
        </p:txBody>
      </p:sp>
      <p:sp>
        <p:nvSpPr>
          <p:cNvPr id="6" name="副標題 5">
            <a:extLst>
              <a:ext uri="{FF2B5EF4-FFF2-40B4-BE49-F238E27FC236}">
                <a16:creationId xmlns:a16="http://schemas.microsoft.com/office/drawing/2014/main" xmlns="" id="{0BC3B561-DDE7-4081-BAB8-6CB63B03E3C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0265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CNN – Convolution</a:t>
            </a:r>
            <a:endParaRPr lang="zh-TW" altLang="en-US" dirty="0"/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</p:nvPr>
        </p:nvGraphicFramePr>
        <p:xfrm>
          <a:off x="985111" y="2399062"/>
          <a:ext cx="2873970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899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5" name="文字方塊 4"/>
          <p:cNvSpPr txBox="1"/>
          <p:nvPr/>
        </p:nvSpPr>
        <p:spPr>
          <a:xfrm>
            <a:off x="1248583" y="5388970"/>
            <a:ext cx="23470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6 x 6 image</a:t>
            </a:r>
            <a:endParaRPr lang="zh-TW" altLang="en-US" sz="2400" dirty="0"/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/>
          </p:nvPr>
        </p:nvGraphicFramePr>
        <p:xfrm>
          <a:off x="5563892" y="478405"/>
          <a:ext cx="162215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71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7" name="文字方塊 6"/>
          <p:cNvSpPr txBox="1"/>
          <p:nvPr/>
        </p:nvSpPr>
        <p:spPr>
          <a:xfrm>
            <a:off x="7186046" y="933372"/>
            <a:ext cx="14481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Filter 1</a:t>
            </a:r>
            <a:endParaRPr lang="zh-TW" altLang="en-US" sz="2400" dirty="0"/>
          </a:p>
        </p:txBody>
      </p:sp>
      <p:sp>
        <p:nvSpPr>
          <p:cNvPr id="3" name="矩形 2"/>
          <p:cNvSpPr/>
          <p:nvPr/>
        </p:nvSpPr>
        <p:spPr>
          <a:xfrm>
            <a:off x="985111" y="2399062"/>
            <a:ext cx="1417126" cy="138252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橢圓 11"/>
          <p:cNvSpPr/>
          <p:nvPr/>
        </p:nvSpPr>
        <p:spPr>
          <a:xfrm>
            <a:off x="4722062" y="2787983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3</a:t>
            </a:r>
            <a:endParaRPr lang="zh-TW" altLang="en-US" sz="2400" dirty="0"/>
          </a:p>
        </p:txBody>
      </p:sp>
      <p:sp>
        <p:nvSpPr>
          <p:cNvPr id="13" name="橢圓 12"/>
          <p:cNvSpPr/>
          <p:nvPr/>
        </p:nvSpPr>
        <p:spPr>
          <a:xfrm>
            <a:off x="5563891" y="2787983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-3</a:t>
            </a:r>
            <a:endParaRPr lang="zh-TW" altLang="en-US" sz="2400" dirty="0"/>
          </a:p>
        </p:txBody>
      </p:sp>
      <p:sp>
        <p:nvSpPr>
          <p:cNvPr id="28" name="矩形 27"/>
          <p:cNvSpPr/>
          <p:nvPr/>
        </p:nvSpPr>
        <p:spPr>
          <a:xfrm>
            <a:off x="1963015" y="2399062"/>
            <a:ext cx="1417126" cy="138252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矩形 33"/>
          <p:cNvSpPr/>
          <p:nvPr/>
        </p:nvSpPr>
        <p:spPr>
          <a:xfrm>
            <a:off x="1167364" y="1732534"/>
            <a:ext cx="14475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/>
              <a:t>If s</a:t>
            </a:r>
            <a:r>
              <a:rPr lang="zh-TW" altLang="en-US" sz="2400" dirty="0"/>
              <a:t>tride</a:t>
            </a:r>
            <a:r>
              <a:rPr lang="en-US" altLang="zh-TW" sz="2400" dirty="0"/>
              <a:t>=2</a:t>
            </a:r>
            <a:endParaRPr lang="zh-TW" altLang="en-US" sz="2400" dirty="0"/>
          </a:p>
        </p:txBody>
      </p:sp>
      <p:sp>
        <p:nvSpPr>
          <p:cNvPr id="14" name="矩形 13"/>
          <p:cNvSpPr/>
          <p:nvPr/>
        </p:nvSpPr>
        <p:spPr>
          <a:xfrm>
            <a:off x="5202911" y="4481651"/>
            <a:ext cx="29722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/>
              <a:t>We set s</a:t>
            </a:r>
            <a:r>
              <a:rPr lang="zh-TW" altLang="en-US" sz="2400" dirty="0"/>
              <a:t>tride</a:t>
            </a:r>
            <a:r>
              <a:rPr lang="en-US" altLang="zh-TW" sz="2400" dirty="0"/>
              <a:t>=1 below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998281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12" grpId="0" animBg="1"/>
      <p:bldP spid="13" grpId="0" animBg="1"/>
      <p:bldP spid="28" grpId="0" animBg="1"/>
      <p:bldP spid="1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CNN – Convolution</a:t>
            </a:r>
            <a:endParaRPr lang="zh-TW" altLang="en-US" dirty="0"/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</p:nvPr>
        </p:nvGraphicFramePr>
        <p:xfrm>
          <a:off x="985111" y="2399062"/>
          <a:ext cx="2873970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899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5" name="文字方塊 4"/>
          <p:cNvSpPr txBox="1"/>
          <p:nvPr/>
        </p:nvSpPr>
        <p:spPr>
          <a:xfrm>
            <a:off x="1248583" y="5388970"/>
            <a:ext cx="23470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6 x 6 image</a:t>
            </a:r>
            <a:endParaRPr lang="zh-TW" altLang="en-US" sz="2400" dirty="0"/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/>
          </p:nvPr>
        </p:nvGraphicFramePr>
        <p:xfrm>
          <a:off x="5563892" y="478405"/>
          <a:ext cx="162215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71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7" name="文字方塊 6"/>
          <p:cNvSpPr txBox="1"/>
          <p:nvPr/>
        </p:nvSpPr>
        <p:spPr>
          <a:xfrm>
            <a:off x="7186046" y="933372"/>
            <a:ext cx="14481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Filter 1</a:t>
            </a:r>
            <a:endParaRPr lang="zh-TW" altLang="en-US" sz="2400" dirty="0"/>
          </a:p>
        </p:txBody>
      </p:sp>
      <p:sp>
        <p:nvSpPr>
          <p:cNvPr id="3" name="矩形 2"/>
          <p:cNvSpPr/>
          <p:nvPr/>
        </p:nvSpPr>
        <p:spPr>
          <a:xfrm>
            <a:off x="985111" y="2399062"/>
            <a:ext cx="1417126" cy="138252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橢圓 11"/>
          <p:cNvSpPr/>
          <p:nvPr/>
        </p:nvSpPr>
        <p:spPr>
          <a:xfrm>
            <a:off x="4722062" y="2787983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3</a:t>
            </a:r>
            <a:endParaRPr lang="zh-TW" altLang="en-US" sz="2400" dirty="0"/>
          </a:p>
        </p:txBody>
      </p:sp>
      <p:sp>
        <p:nvSpPr>
          <p:cNvPr id="13" name="橢圓 12"/>
          <p:cNvSpPr/>
          <p:nvPr/>
        </p:nvSpPr>
        <p:spPr>
          <a:xfrm>
            <a:off x="5563891" y="2787983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-1</a:t>
            </a:r>
            <a:endParaRPr lang="zh-TW" altLang="en-US" sz="2400" dirty="0"/>
          </a:p>
        </p:txBody>
      </p:sp>
      <p:sp>
        <p:nvSpPr>
          <p:cNvPr id="14" name="橢圓 13"/>
          <p:cNvSpPr/>
          <p:nvPr/>
        </p:nvSpPr>
        <p:spPr>
          <a:xfrm>
            <a:off x="6405720" y="2787983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-3</a:t>
            </a:r>
            <a:endParaRPr lang="zh-TW" altLang="en-US" sz="2400" dirty="0"/>
          </a:p>
        </p:txBody>
      </p:sp>
      <p:sp>
        <p:nvSpPr>
          <p:cNvPr id="15" name="橢圓 14"/>
          <p:cNvSpPr/>
          <p:nvPr/>
        </p:nvSpPr>
        <p:spPr>
          <a:xfrm>
            <a:off x="7247549" y="2787983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-1</a:t>
            </a:r>
            <a:endParaRPr lang="zh-TW" altLang="en-US" sz="2400" dirty="0"/>
          </a:p>
        </p:txBody>
      </p:sp>
      <p:sp>
        <p:nvSpPr>
          <p:cNvPr id="16" name="橢圓 15"/>
          <p:cNvSpPr/>
          <p:nvPr/>
        </p:nvSpPr>
        <p:spPr>
          <a:xfrm>
            <a:off x="4722062" y="3588083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-3</a:t>
            </a:r>
            <a:endParaRPr lang="zh-TW" altLang="en-US" sz="2400" dirty="0"/>
          </a:p>
        </p:txBody>
      </p:sp>
      <p:sp>
        <p:nvSpPr>
          <p:cNvPr id="17" name="橢圓 16"/>
          <p:cNvSpPr/>
          <p:nvPr/>
        </p:nvSpPr>
        <p:spPr>
          <a:xfrm>
            <a:off x="5563891" y="3588083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18" name="橢圓 17"/>
          <p:cNvSpPr/>
          <p:nvPr/>
        </p:nvSpPr>
        <p:spPr>
          <a:xfrm>
            <a:off x="6405720" y="3588083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19" name="橢圓 18"/>
          <p:cNvSpPr/>
          <p:nvPr/>
        </p:nvSpPr>
        <p:spPr>
          <a:xfrm>
            <a:off x="7247549" y="3588083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-3</a:t>
            </a:r>
            <a:endParaRPr lang="zh-TW" altLang="en-US" sz="2400" dirty="0"/>
          </a:p>
        </p:txBody>
      </p:sp>
      <p:sp>
        <p:nvSpPr>
          <p:cNvPr id="20" name="橢圓 19"/>
          <p:cNvSpPr/>
          <p:nvPr/>
        </p:nvSpPr>
        <p:spPr>
          <a:xfrm>
            <a:off x="4722062" y="4445855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-3</a:t>
            </a:r>
            <a:endParaRPr lang="zh-TW" altLang="en-US" sz="2400" dirty="0"/>
          </a:p>
        </p:txBody>
      </p:sp>
      <p:sp>
        <p:nvSpPr>
          <p:cNvPr id="21" name="橢圓 20"/>
          <p:cNvSpPr/>
          <p:nvPr/>
        </p:nvSpPr>
        <p:spPr>
          <a:xfrm>
            <a:off x="5563891" y="4445855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-3</a:t>
            </a:r>
            <a:endParaRPr lang="zh-TW" altLang="en-US" sz="2400" dirty="0"/>
          </a:p>
        </p:txBody>
      </p:sp>
      <p:sp>
        <p:nvSpPr>
          <p:cNvPr id="22" name="橢圓 21"/>
          <p:cNvSpPr/>
          <p:nvPr/>
        </p:nvSpPr>
        <p:spPr>
          <a:xfrm>
            <a:off x="6405720" y="4445855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23" name="橢圓 22"/>
          <p:cNvSpPr/>
          <p:nvPr/>
        </p:nvSpPr>
        <p:spPr>
          <a:xfrm>
            <a:off x="7247549" y="4445855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24" name="橢圓 23"/>
          <p:cNvSpPr/>
          <p:nvPr/>
        </p:nvSpPr>
        <p:spPr>
          <a:xfrm>
            <a:off x="4732036" y="5259802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3</a:t>
            </a:r>
            <a:endParaRPr lang="zh-TW" altLang="en-US" sz="2400" dirty="0"/>
          </a:p>
        </p:txBody>
      </p:sp>
      <p:sp>
        <p:nvSpPr>
          <p:cNvPr id="25" name="橢圓 24"/>
          <p:cNvSpPr/>
          <p:nvPr/>
        </p:nvSpPr>
        <p:spPr>
          <a:xfrm>
            <a:off x="5563891" y="5245955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-2</a:t>
            </a:r>
            <a:endParaRPr lang="zh-TW" altLang="en-US" sz="2400" dirty="0"/>
          </a:p>
        </p:txBody>
      </p:sp>
      <p:sp>
        <p:nvSpPr>
          <p:cNvPr id="26" name="橢圓 25"/>
          <p:cNvSpPr/>
          <p:nvPr/>
        </p:nvSpPr>
        <p:spPr>
          <a:xfrm>
            <a:off x="6405720" y="5245955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-2</a:t>
            </a:r>
            <a:endParaRPr lang="zh-TW" altLang="en-US" sz="2400" dirty="0"/>
          </a:p>
        </p:txBody>
      </p:sp>
      <p:sp>
        <p:nvSpPr>
          <p:cNvPr id="27" name="橢圓 26"/>
          <p:cNvSpPr/>
          <p:nvPr/>
        </p:nvSpPr>
        <p:spPr>
          <a:xfrm>
            <a:off x="7247549" y="5245955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-1</a:t>
            </a:r>
            <a:endParaRPr lang="zh-TW" altLang="en-US" sz="2400" dirty="0"/>
          </a:p>
        </p:txBody>
      </p:sp>
      <p:sp>
        <p:nvSpPr>
          <p:cNvPr id="28" name="矩形 27"/>
          <p:cNvSpPr/>
          <p:nvPr/>
        </p:nvSpPr>
        <p:spPr>
          <a:xfrm>
            <a:off x="1484714" y="2399062"/>
            <a:ext cx="1417126" cy="138252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矩形 28"/>
          <p:cNvSpPr/>
          <p:nvPr/>
        </p:nvSpPr>
        <p:spPr>
          <a:xfrm>
            <a:off x="1930824" y="2402206"/>
            <a:ext cx="1417126" cy="138252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矩形 29"/>
          <p:cNvSpPr/>
          <p:nvPr/>
        </p:nvSpPr>
        <p:spPr>
          <a:xfrm>
            <a:off x="2432953" y="2405350"/>
            <a:ext cx="1417126" cy="138252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矩形 30"/>
          <p:cNvSpPr/>
          <p:nvPr/>
        </p:nvSpPr>
        <p:spPr>
          <a:xfrm>
            <a:off x="985111" y="2810239"/>
            <a:ext cx="1417126" cy="138252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矩形 33"/>
          <p:cNvSpPr/>
          <p:nvPr/>
        </p:nvSpPr>
        <p:spPr>
          <a:xfrm>
            <a:off x="1167364" y="1732534"/>
            <a:ext cx="12071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/>
              <a:t>s</a:t>
            </a:r>
            <a:r>
              <a:rPr lang="zh-TW" altLang="en-US" sz="2400" dirty="0"/>
              <a:t>tride</a:t>
            </a:r>
            <a:r>
              <a:rPr lang="en-US" altLang="zh-TW" sz="2400" dirty="0"/>
              <a:t>=1</a:t>
            </a:r>
            <a:endParaRPr lang="zh-TW" altLang="en-US" sz="2400" dirty="0"/>
          </a:p>
        </p:txBody>
      </p:sp>
      <p:sp>
        <p:nvSpPr>
          <p:cNvPr id="32" name="矩形 31"/>
          <p:cNvSpPr/>
          <p:nvPr/>
        </p:nvSpPr>
        <p:spPr>
          <a:xfrm>
            <a:off x="2432953" y="3767518"/>
            <a:ext cx="1417126" cy="138252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5563890" y="478405"/>
            <a:ext cx="524489" cy="454967"/>
          </a:xfrm>
          <a:prstGeom prst="rect">
            <a:avLst/>
          </a:prstGeom>
          <a:noFill/>
          <a:ln w="762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矩形 35"/>
          <p:cNvSpPr/>
          <p:nvPr/>
        </p:nvSpPr>
        <p:spPr>
          <a:xfrm>
            <a:off x="6120535" y="936720"/>
            <a:ext cx="524489" cy="454967"/>
          </a:xfrm>
          <a:prstGeom prst="rect">
            <a:avLst/>
          </a:prstGeom>
          <a:noFill/>
          <a:ln w="762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矩形 36"/>
          <p:cNvSpPr/>
          <p:nvPr/>
        </p:nvSpPr>
        <p:spPr>
          <a:xfrm>
            <a:off x="6645024" y="1405708"/>
            <a:ext cx="524489" cy="454967"/>
          </a:xfrm>
          <a:prstGeom prst="rect">
            <a:avLst/>
          </a:prstGeom>
          <a:noFill/>
          <a:ln w="762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0" name="直線接點 9"/>
          <p:cNvCxnSpPr/>
          <p:nvPr/>
        </p:nvCxnSpPr>
        <p:spPr>
          <a:xfrm>
            <a:off x="5563890" y="478405"/>
            <a:ext cx="1605623" cy="1382270"/>
          </a:xfrm>
          <a:prstGeom prst="line">
            <a:avLst/>
          </a:prstGeom>
          <a:ln w="762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矩形 37"/>
          <p:cNvSpPr/>
          <p:nvPr/>
        </p:nvSpPr>
        <p:spPr>
          <a:xfrm>
            <a:off x="4713060" y="2785871"/>
            <a:ext cx="729002" cy="708265"/>
          </a:xfrm>
          <a:prstGeom prst="rect">
            <a:avLst/>
          </a:prstGeom>
          <a:noFill/>
          <a:ln w="762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矩形 38"/>
          <p:cNvSpPr/>
          <p:nvPr/>
        </p:nvSpPr>
        <p:spPr>
          <a:xfrm>
            <a:off x="4732036" y="5262585"/>
            <a:ext cx="729002" cy="708265"/>
          </a:xfrm>
          <a:prstGeom prst="rect">
            <a:avLst/>
          </a:prstGeom>
          <a:noFill/>
          <a:ln w="762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矩形 39"/>
          <p:cNvSpPr/>
          <p:nvPr/>
        </p:nvSpPr>
        <p:spPr>
          <a:xfrm>
            <a:off x="5599875" y="6046055"/>
            <a:ext cx="1581687" cy="50547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Property 2</a:t>
            </a:r>
            <a:endParaRPr lang="zh-TW" altLang="en-US" sz="2400" dirty="0"/>
          </a:p>
        </p:txBody>
      </p:sp>
      <p:cxnSp>
        <p:nvCxnSpPr>
          <p:cNvPr id="41" name="直線接點 40"/>
          <p:cNvCxnSpPr/>
          <p:nvPr/>
        </p:nvCxnSpPr>
        <p:spPr>
          <a:xfrm>
            <a:off x="929397" y="2425786"/>
            <a:ext cx="1605623" cy="1382270"/>
          </a:xfrm>
          <a:prstGeom prst="line">
            <a:avLst/>
          </a:prstGeom>
          <a:ln w="762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接點 41"/>
          <p:cNvCxnSpPr/>
          <p:nvPr/>
        </p:nvCxnSpPr>
        <p:spPr>
          <a:xfrm>
            <a:off x="880630" y="3761564"/>
            <a:ext cx="1605623" cy="1382270"/>
          </a:xfrm>
          <a:prstGeom prst="line">
            <a:avLst/>
          </a:prstGeom>
          <a:ln w="762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7278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8" grpId="0" animBg="1"/>
      <p:bldP spid="36" grpId="0" animBg="1"/>
      <p:bldP spid="37" grpId="0" animBg="1"/>
      <p:bldP spid="38" grpId="0" animBg="1"/>
      <p:bldP spid="39" grpId="0" animBg="1"/>
      <p:bldP spid="4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CNN – Convolution</a:t>
            </a:r>
            <a:endParaRPr lang="zh-TW" altLang="en-US" dirty="0"/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</p:nvPr>
        </p:nvGraphicFramePr>
        <p:xfrm>
          <a:off x="985111" y="2399062"/>
          <a:ext cx="2873970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899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5" name="文字方塊 4"/>
          <p:cNvSpPr txBox="1"/>
          <p:nvPr/>
        </p:nvSpPr>
        <p:spPr>
          <a:xfrm>
            <a:off x="1248583" y="5388970"/>
            <a:ext cx="23470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6 x 6 image</a:t>
            </a:r>
            <a:endParaRPr lang="zh-TW" altLang="en-US" sz="2400" dirty="0"/>
          </a:p>
        </p:txBody>
      </p:sp>
      <p:sp>
        <p:nvSpPr>
          <p:cNvPr id="12" name="橢圓 11"/>
          <p:cNvSpPr/>
          <p:nvPr/>
        </p:nvSpPr>
        <p:spPr>
          <a:xfrm>
            <a:off x="4722062" y="2787983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3</a:t>
            </a:r>
            <a:endParaRPr lang="zh-TW" altLang="en-US" sz="2400" dirty="0"/>
          </a:p>
        </p:txBody>
      </p:sp>
      <p:sp>
        <p:nvSpPr>
          <p:cNvPr id="13" name="橢圓 12"/>
          <p:cNvSpPr/>
          <p:nvPr/>
        </p:nvSpPr>
        <p:spPr>
          <a:xfrm>
            <a:off x="5563891" y="2787983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-1</a:t>
            </a:r>
            <a:endParaRPr lang="zh-TW" altLang="en-US" sz="2400" dirty="0"/>
          </a:p>
        </p:txBody>
      </p:sp>
      <p:sp>
        <p:nvSpPr>
          <p:cNvPr id="14" name="橢圓 13"/>
          <p:cNvSpPr/>
          <p:nvPr/>
        </p:nvSpPr>
        <p:spPr>
          <a:xfrm>
            <a:off x="6405720" y="2787983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-3</a:t>
            </a:r>
            <a:endParaRPr lang="zh-TW" altLang="en-US" sz="2400" dirty="0"/>
          </a:p>
        </p:txBody>
      </p:sp>
      <p:sp>
        <p:nvSpPr>
          <p:cNvPr id="15" name="橢圓 14"/>
          <p:cNvSpPr/>
          <p:nvPr/>
        </p:nvSpPr>
        <p:spPr>
          <a:xfrm>
            <a:off x="7247549" y="2787983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-1</a:t>
            </a:r>
            <a:endParaRPr lang="zh-TW" altLang="en-US" sz="2400" dirty="0"/>
          </a:p>
        </p:txBody>
      </p:sp>
      <p:sp>
        <p:nvSpPr>
          <p:cNvPr id="16" name="橢圓 15"/>
          <p:cNvSpPr/>
          <p:nvPr/>
        </p:nvSpPr>
        <p:spPr>
          <a:xfrm>
            <a:off x="4722062" y="3588083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-3</a:t>
            </a:r>
            <a:endParaRPr lang="zh-TW" altLang="en-US" sz="2400" dirty="0"/>
          </a:p>
        </p:txBody>
      </p:sp>
      <p:sp>
        <p:nvSpPr>
          <p:cNvPr id="17" name="橢圓 16"/>
          <p:cNvSpPr/>
          <p:nvPr/>
        </p:nvSpPr>
        <p:spPr>
          <a:xfrm>
            <a:off x="5563891" y="3588083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18" name="橢圓 17"/>
          <p:cNvSpPr/>
          <p:nvPr/>
        </p:nvSpPr>
        <p:spPr>
          <a:xfrm>
            <a:off x="6405720" y="3588083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19" name="橢圓 18"/>
          <p:cNvSpPr/>
          <p:nvPr/>
        </p:nvSpPr>
        <p:spPr>
          <a:xfrm>
            <a:off x="7247549" y="3588083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-3</a:t>
            </a:r>
            <a:endParaRPr lang="zh-TW" altLang="en-US" sz="2400" dirty="0"/>
          </a:p>
        </p:txBody>
      </p:sp>
      <p:sp>
        <p:nvSpPr>
          <p:cNvPr id="20" name="橢圓 19"/>
          <p:cNvSpPr/>
          <p:nvPr/>
        </p:nvSpPr>
        <p:spPr>
          <a:xfrm>
            <a:off x="4722062" y="4445855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-3</a:t>
            </a:r>
            <a:endParaRPr lang="zh-TW" altLang="en-US" sz="2400" dirty="0"/>
          </a:p>
        </p:txBody>
      </p:sp>
      <p:sp>
        <p:nvSpPr>
          <p:cNvPr id="21" name="橢圓 20"/>
          <p:cNvSpPr/>
          <p:nvPr/>
        </p:nvSpPr>
        <p:spPr>
          <a:xfrm>
            <a:off x="5563891" y="4445855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-3</a:t>
            </a:r>
            <a:endParaRPr lang="zh-TW" altLang="en-US" sz="2400" dirty="0"/>
          </a:p>
        </p:txBody>
      </p:sp>
      <p:sp>
        <p:nvSpPr>
          <p:cNvPr id="22" name="橢圓 21"/>
          <p:cNvSpPr/>
          <p:nvPr/>
        </p:nvSpPr>
        <p:spPr>
          <a:xfrm>
            <a:off x="6405720" y="4445855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23" name="橢圓 22"/>
          <p:cNvSpPr/>
          <p:nvPr/>
        </p:nvSpPr>
        <p:spPr>
          <a:xfrm>
            <a:off x="7247549" y="4445855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24" name="橢圓 23"/>
          <p:cNvSpPr/>
          <p:nvPr/>
        </p:nvSpPr>
        <p:spPr>
          <a:xfrm>
            <a:off x="4722062" y="5245955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3</a:t>
            </a:r>
            <a:endParaRPr lang="zh-TW" altLang="en-US" sz="2400" dirty="0"/>
          </a:p>
        </p:txBody>
      </p:sp>
      <p:sp>
        <p:nvSpPr>
          <p:cNvPr id="25" name="橢圓 24"/>
          <p:cNvSpPr/>
          <p:nvPr/>
        </p:nvSpPr>
        <p:spPr>
          <a:xfrm>
            <a:off x="5563891" y="5245955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-2</a:t>
            </a:r>
            <a:endParaRPr lang="zh-TW" altLang="en-US" sz="2400" dirty="0"/>
          </a:p>
        </p:txBody>
      </p:sp>
      <p:sp>
        <p:nvSpPr>
          <p:cNvPr id="26" name="橢圓 25"/>
          <p:cNvSpPr/>
          <p:nvPr/>
        </p:nvSpPr>
        <p:spPr>
          <a:xfrm>
            <a:off x="6405720" y="5245955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-2</a:t>
            </a:r>
            <a:endParaRPr lang="zh-TW" altLang="en-US" sz="2400" dirty="0"/>
          </a:p>
        </p:txBody>
      </p:sp>
      <p:sp>
        <p:nvSpPr>
          <p:cNvPr id="27" name="橢圓 26"/>
          <p:cNvSpPr/>
          <p:nvPr/>
        </p:nvSpPr>
        <p:spPr>
          <a:xfrm>
            <a:off x="7247549" y="5245955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-1</a:t>
            </a:r>
            <a:endParaRPr lang="zh-TW" altLang="en-US" sz="2400" dirty="0"/>
          </a:p>
        </p:txBody>
      </p:sp>
      <p:graphicFrame>
        <p:nvGraphicFramePr>
          <p:cNvPr id="35" name="表格 34"/>
          <p:cNvGraphicFramePr>
            <a:graphicFrameLocks noGrp="1"/>
          </p:cNvGraphicFramePr>
          <p:nvPr>
            <p:extLst/>
          </p:nvPr>
        </p:nvGraphicFramePr>
        <p:xfrm>
          <a:off x="5687103" y="365126"/>
          <a:ext cx="162215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71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36" name="文字方塊 35"/>
          <p:cNvSpPr txBox="1"/>
          <p:nvPr/>
        </p:nvSpPr>
        <p:spPr>
          <a:xfrm>
            <a:off x="7309257" y="820093"/>
            <a:ext cx="14481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Filter 2</a:t>
            </a:r>
            <a:endParaRPr lang="zh-TW" altLang="en-US" sz="2400" dirty="0"/>
          </a:p>
        </p:txBody>
      </p:sp>
      <p:sp>
        <p:nvSpPr>
          <p:cNvPr id="37" name="矩形 36"/>
          <p:cNvSpPr/>
          <p:nvPr/>
        </p:nvSpPr>
        <p:spPr>
          <a:xfrm>
            <a:off x="985111" y="2399062"/>
            <a:ext cx="1417126" cy="1382524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矩形 37"/>
          <p:cNvSpPr/>
          <p:nvPr/>
        </p:nvSpPr>
        <p:spPr>
          <a:xfrm>
            <a:off x="1488818" y="2399062"/>
            <a:ext cx="1417126" cy="1382524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矩形 38"/>
          <p:cNvSpPr/>
          <p:nvPr/>
        </p:nvSpPr>
        <p:spPr>
          <a:xfrm>
            <a:off x="1930824" y="2400838"/>
            <a:ext cx="1417126" cy="1382524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矩形 39"/>
          <p:cNvSpPr/>
          <p:nvPr/>
        </p:nvSpPr>
        <p:spPr>
          <a:xfrm>
            <a:off x="2406593" y="2399062"/>
            <a:ext cx="1417126" cy="1382524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矩形 40"/>
          <p:cNvSpPr/>
          <p:nvPr/>
        </p:nvSpPr>
        <p:spPr>
          <a:xfrm>
            <a:off x="985111" y="2810239"/>
            <a:ext cx="1417126" cy="1382524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橢圓 41"/>
          <p:cNvSpPr/>
          <p:nvPr/>
        </p:nvSpPr>
        <p:spPr>
          <a:xfrm>
            <a:off x="4905599" y="2996196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-1</a:t>
            </a:r>
            <a:endParaRPr lang="zh-TW" altLang="en-US" sz="2400" dirty="0"/>
          </a:p>
        </p:txBody>
      </p:sp>
      <p:sp>
        <p:nvSpPr>
          <p:cNvPr id="43" name="橢圓 42"/>
          <p:cNvSpPr/>
          <p:nvPr/>
        </p:nvSpPr>
        <p:spPr>
          <a:xfrm>
            <a:off x="5747428" y="2996196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-1</a:t>
            </a:r>
            <a:endParaRPr lang="zh-TW" altLang="en-US" sz="2400" dirty="0"/>
          </a:p>
        </p:txBody>
      </p:sp>
      <p:sp>
        <p:nvSpPr>
          <p:cNvPr id="44" name="橢圓 43"/>
          <p:cNvSpPr/>
          <p:nvPr/>
        </p:nvSpPr>
        <p:spPr>
          <a:xfrm>
            <a:off x="6589257" y="2996196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-1</a:t>
            </a:r>
            <a:endParaRPr lang="zh-TW" altLang="en-US" sz="2400" dirty="0"/>
          </a:p>
        </p:txBody>
      </p:sp>
      <p:sp>
        <p:nvSpPr>
          <p:cNvPr id="45" name="橢圓 44"/>
          <p:cNvSpPr/>
          <p:nvPr/>
        </p:nvSpPr>
        <p:spPr>
          <a:xfrm>
            <a:off x="7431086" y="2996196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-1</a:t>
            </a:r>
            <a:endParaRPr lang="zh-TW" altLang="en-US" sz="2400" dirty="0"/>
          </a:p>
        </p:txBody>
      </p:sp>
      <p:sp>
        <p:nvSpPr>
          <p:cNvPr id="46" name="橢圓 45"/>
          <p:cNvSpPr/>
          <p:nvPr/>
        </p:nvSpPr>
        <p:spPr>
          <a:xfrm>
            <a:off x="4905599" y="3796296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-1</a:t>
            </a:r>
            <a:endParaRPr lang="zh-TW" altLang="en-US" sz="2400" dirty="0"/>
          </a:p>
        </p:txBody>
      </p:sp>
      <p:sp>
        <p:nvSpPr>
          <p:cNvPr id="47" name="橢圓 46"/>
          <p:cNvSpPr/>
          <p:nvPr/>
        </p:nvSpPr>
        <p:spPr>
          <a:xfrm>
            <a:off x="5747428" y="3796296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-1</a:t>
            </a:r>
            <a:endParaRPr lang="zh-TW" altLang="en-US" sz="2400" dirty="0"/>
          </a:p>
        </p:txBody>
      </p:sp>
      <p:sp>
        <p:nvSpPr>
          <p:cNvPr id="48" name="橢圓 47"/>
          <p:cNvSpPr/>
          <p:nvPr/>
        </p:nvSpPr>
        <p:spPr>
          <a:xfrm>
            <a:off x="6589257" y="3796296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-2</a:t>
            </a:r>
            <a:endParaRPr lang="zh-TW" altLang="en-US" sz="2400" dirty="0"/>
          </a:p>
        </p:txBody>
      </p:sp>
      <p:sp>
        <p:nvSpPr>
          <p:cNvPr id="49" name="橢圓 48"/>
          <p:cNvSpPr/>
          <p:nvPr/>
        </p:nvSpPr>
        <p:spPr>
          <a:xfrm>
            <a:off x="7431086" y="3796296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50" name="橢圓 49"/>
          <p:cNvSpPr/>
          <p:nvPr/>
        </p:nvSpPr>
        <p:spPr>
          <a:xfrm>
            <a:off x="4905599" y="4654068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-1</a:t>
            </a:r>
            <a:endParaRPr lang="zh-TW" altLang="en-US" sz="2400" dirty="0"/>
          </a:p>
        </p:txBody>
      </p:sp>
      <p:sp>
        <p:nvSpPr>
          <p:cNvPr id="51" name="橢圓 50"/>
          <p:cNvSpPr/>
          <p:nvPr/>
        </p:nvSpPr>
        <p:spPr>
          <a:xfrm>
            <a:off x="5747428" y="4654068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-1</a:t>
            </a:r>
            <a:endParaRPr lang="zh-TW" altLang="en-US" sz="2400" dirty="0"/>
          </a:p>
        </p:txBody>
      </p:sp>
      <p:sp>
        <p:nvSpPr>
          <p:cNvPr id="52" name="橢圓 51"/>
          <p:cNvSpPr/>
          <p:nvPr/>
        </p:nvSpPr>
        <p:spPr>
          <a:xfrm>
            <a:off x="6589257" y="4654068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-2</a:t>
            </a:r>
            <a:endParaRPr lang="zh-TW" altLang="en-US" sz="2400" dirty="0"/>
          </a:p>
        </p:txBody>
      </p:sp>
      <p:sp>
        <p:nvSpPr>
          <p:cNvPr id="53" name="橢圓 52"/>
          <p:cNvSpPr/>
          <p:nvPr/>
        </p:nvSpPr>
        <p:spPr>
          <a:xfrm>
            <a:off x="7431086" y="4654068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54" name="橢圓 53"/>
          <p:cNvSpPr/>
          <p:nvPr/>
        </p:nvSpPr>
        <p:spPr>
          <a:xfrm>
            <a:off x="4905599" y="5454168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-1</a:t>
            </a:r>
            <a:endParaRPr lang="zh-TW" altLang="en-US" sz="2400" dirty="0"/>
          </a:p>
        </p:txBody>
      </p:sp>
      <p:sp>
        <p:nvSpPr>
          <p:cNvPr id="55" name="橢圓 54"/>
          <p:cNvSpPr/>
          <p:nvPr/>
        </p:nvSpPr>
        <p:spPr>
          <a:xfrm>
            <a:off x="5747428" y="5454168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56" name="橢圓 55"/>
          <p:cNvSpPr/>
          <p:nvPr/>
        </p:nvSpPr>
        <p:spPr>
          <a:xfrm>
            <a:off x="6589257" y="5454168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-4</a:t>
            </a:r>
            <a:endParaRPr lang="zh-TW" altLang="en-US" sz="2400" dirty="0"/>
          </a:p>
        </p:txBody>
      </p:sp>
      <p:sp>
        <p:nvSpPr>
          <p:cNvPr id="57" name="橢圓 56"/>
          <p:cNvSpPr/>
          <p:nvPr/>
        </p:nvSpPr>
        <p:spPr>
          <a:xfrm>
            <a:off x="7431086" y="5454168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3</a:t>
            </a:r>
            <a:endParaRPr lang="zh-TW" altLang="en-US" sz="2400" dirty="0"/>
          </a:p>
        </p:txBody>
      </p:sp>
      <p:sp>
        <p:nvSpPr>
          <p:cNvPr id="3" name="文字方塊 2"/>
          <p:cNvSpPr txBox="1"/>
          <p:nvPr/>
        </p:nvSpPr>
        <p:spPr>
          <a:xfrm>
            <a:off x="4572000" y="1789385"/>
            <a:ext cx="37932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srgbClr val="0000FF"/>
                </a:solidFill>
              </a:rPr>
              <a:t>Do the same process for every filter</a:t>
            </a:r>
            <a:endParaRPr lang="zh-TW" altLang="en-US" sz="2800" dirty="0">
              <a:solidFill>
                <a:srgbClr val="0000FF"/>
              </a:solidFill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2415409" y="3783331"/>
            <a:ext cx="1417126" cy="1382524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9" name="矩形 58"/>
          <p:cNvSpPr/>
          <p:nvPr/>
        </p:nvSpPr>
        <p:spPr>
          <a:xfrm>
            <a:off x="1167364" y="1732534"/>
            <a:ext cx="12071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/>
              <a:t>s</a:t>
            </a:r>
            <a:r>
              <a:rPr lang="zh-TW" altLang="en-US" sz="2400" dirty="0"/>
              <a:t>tride</a:t>
            </a:r>
            <a:r>
              <a:rPr lang="en-US" altLang="zh-TW" sz="2400" dirty="0"/>
              <a:t>=1</a:t>
            </a:r>
            <a:endParaRPr lang="zh-TW" altLang="en-US" sz="2400" dirty="0"/>
          </a:p>
        </p:txBody>
      </p:sp>
      <p:sp>
        <p:nvSpPr>
          <p:cNvPr id="60" name="文字方塊 59"/>
          <p:cNvSpPr txBox="1"/>
          <p:nvPr/>
        </p:nvSpPr>
        <p:spPr>
          <a:xfrm>
            <a:off x="5415744" y="6174168"/>
            <a:ext cx="23470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4 x 4 image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5315799" y="4052684"/>
            <a:ext cx="2320707" cy="97246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Feature</a:t>
            </a:r>
          </a:p>
          <a:p>
            <a:pPr algn="ctr"/>
            <a:r>
              <a:rPr lang="en-US" altLang="zh-TW" sz="2800" dirty="0"/>
              <a:t>Map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774539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7" grpId="1" animBg="1"/>
      <p:bldP spid="38" grpId="0" animBg="1"/>
      <p:bldP spid="38" grpId="1" animBg="1"/>
      <p:bldP spid="39" grpId="0" animBg="1"/>
      <p:bldP spid="39" grpId="1" animBg="1"/>
      <p:bldP spid="40" grpId="0" animBg="1"/>
      <p:bldP spid="40" grpId="1" animBg="1"/>
      <p:bldP spid="41" grpId="0" animBg="1"/>
      <p:bldP spid="41" grpId="1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3" grpId="0"/>
      <p:bldP spid="58" grpId="0" animBg="1"/>
      <p:bldP spid="60" grpId="0"/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CNN – Colorful image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graphicFrame>
        <p:nvGraphicFramePr>
          <p:cNvPr id="6" name="內容版面配置區 3"/>
          <p:cNvGraphicFramePr>
            <a:graphicFrameLocks/>
          </p:cNvGraphicFramePr>
          <p:nvPr>
            <p:extLst/>
          </p:nvPr>
        </p:nvGraphicFramePr>
        <p:xfrm>
          <a:off x="4953907" y="3442427"/>
          <a:ext cx="2873970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899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0735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graphicFrame>
        <p:nvGraphicFramePr>
          <p:cNvPr id="7" name="內容版面配置區 3"/>
          <p:cNvGraphicFramePr>
            <a:graphicFrameLocks/>
          </p:cNvGraphicFramePr>
          <p:nvPr>
            <p:extLst/>
          </p:nvPr>
        </p:nvGraphicFramePr>
        <p:xfrm>
          <a:off x="5117572" y="3647290"/>
          <a:ext cx="2873970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899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graphicFrame>
        <p:nvGraphicFramePr>
          <p:cNvPr id="8" name="內容版面配置區 3"/>
          <p:cNvGraphicFramePr>
            <a:graphicFrameLocks/>
          </p:cNvGraphicFramePr>
          <p:nvPr>
            <p:extLst/>
          </p:nvPr>
        </p:nvGraphicFramePr>
        <p:xfrm>
          <a:off x="5324483" y="3849906"/>
          <a:ext cx="2873970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899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507874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450116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graphicFrame>
        <p:nvGraphicFramePr>
          <p:cNvPr id="9" name="表格 8"/>
          <p:cNvGraphicFramePr>
            <a:graphicFrameLocks noGrp="1"/>
          </p:cNvGraphicFramePr>
          <p:nvPr>
            <p:extLst/>
          </p:nvPr>
        </p:nvGraphicFramePr>
        <p:xfrm>
          <a:off x="2967403" y="1614770"/>
          <a:ext cx="162215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71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10" name="文字方塊 9"/>
          <p:cNvSpPr txBox="1"/>
          <p:nvPr/>
        </p:nvSpPr>
        <p:spPr>
          <a:xfrm>
            <a:off x="4676035" y="2341867"/>
            <a:ext cx="14481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Filter 1</a:t>
            </a:r>
            <a:endParaRPr lang="zh-TW" altLang="en-US" sz="2400" dirty="0"/>
          </a:p>
        </p:txBody>
      </p:sp>
      <p:graphicFrame>
        <p:nvGraphicFramePr>
          <p:cNvPr id="11" name="表格 10"/>
          <p:cNvGraphicFramePr>
            <a:graphicFrameLocks noGrp="1"/>
          </p:cNvGraphicFramePr>
          <p:nvPr>
            <p:extLst/>
          </p:nvPr>
        </p:nvGraphicFramePr>
        <p:xfrm>
          <a:off x="5971758" y="1572680"/>
          <a:ext cx="162215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71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12" name="文字方塊 11"/>
          <p:cNvSpPr txBox="1"/>
          <p:nvPr/>
        </p:nvSpPr>
        <p:spPr>
          <a:xfrm>
            <a:off x="7680922" y="2301169"/>
            <a:ext cx="14481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Filter 2</a:t>
            </a:r>
            <a:endParaRPr lang="zh-TW" altLang="en-US" sz="2400" dirty="0"/>
          </a:p>
        </p:txBody>
      </p:sp>
      <p:graphicFrame>
        <p:nvGraphicFramePr>
          <p:cNvPr id="13" name="表格 12"/>
          <p:cNvGraphicFramePr>
            <a:graphicFrameLocks noGrp="1"/>
          </p:cNvGraphicFramePr>
          <p:nvPr>
            <p:extLst/>
          </p:nvPr>
        </p:nvGraphicFramePr>
        <p:xfrm>
          <a:off x="3119803" y="1767170"/>
          <a:ext cx="162215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71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4" name="表格 13"/>
          <p:cNvGraphicFramePr>
            <a:graphicFrameLocks noGrp="1"/>
          </p:cNvGraphicFramePr>
          <p:nvPr>
            <p:extLst/>
          </p:nvPr>
        </p:nvGraphicFramePr>
        <p:xfrm>
          <a:off x="3272203" y="1882328"/>
          <a:ext cx="162215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71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5" name="表格 14"/>
          <p:cNvGraphicFramePr>
            <a:graphicFrameLocks noGrp="1"/>
          </p:cNvGraphicFramePr>
          <p:nvPr>
            <p:extLst/>
          </p:nvPr>
        </p:nvGraphicFramePr>
        <p:xfrm>
          <a:off x="6124690" y="1708736"/>
          <a:ext cx="162215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71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" name="表格 15"/>
          <p:cNvGraphicFramePr>
            <a:graphicFrameLocks noGrp="1"/>
          </p:cNvGraphicFramePr>
          <p:nvPr>
            <p:extLst/>
          </p:nvPr>
        </p:nvGraphicFramePr>
        <p:xfrm>
          <a:off x="6277090" y="1861136"/>
          <a:ext cx="162215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71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5" name="向右箭號 4"/>
          <p:cNvSpPr/>
          <p:nvPr/>
        </p:nvSpPr>
        <p:spPr>
          <a:xfrm>
            <a:off x="4295788" y="4380417"/>
            <a:ext cx="508522" cy="8672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8" name="群組 17"/>
          <p:cNvGrpSpPr/>
          <p:nvPr/>
        </p:nvGrpSpPr>
        <p:grpSpPr>
          <a:xfrm>
            <a:off x="353684" y="3059766"/>
            <a:ext cx="3927508" cy="3629534"/>
            <a:chOff x="353684" y="3059766"/>
            <a:chExt cx="3927508" cy="3629534"/>
          </a:xfrm>
        </p:grpSpPr>
        <p:pic>
          <p:nvPicPr>
            <p:cNvPr id="4" name="圖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4122" y="3442427"/>
              <a:ext cx="3907070" cy="3246873"/>
            </a:xfrm>
            <a:prstGeom prst="rect">
              <a:avLst/>
            </a:prstGeom>
          </p:spPr>
        </p:pic>
        <p:sp>
          <p:nvSpPr>
            <p:cNvPr id="17" name="文字方塊 16"/>
            <p:cNvSpPr txBox="1"/>
            <p:nvPr/>
          </p:nvSpPr>
          <p:spPr>
            <a:xfrm>
              <a:off x="353684" y="3059766"/>
              <a:ext cx="199761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Colorful image</a:t>
              </a:r>
              <a:endParaRPr lang="zh-TW" alt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608667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內容版面配置區 3"/>
          <p:cNvGraphicFramePr>
            <a:graphicFrameLocks/>
          </p:cNvGraphicFramePr>
          <p:nvPr>
            <p:extLst/>
          </p:nvPr>
        </p:nvGraphicFramePr>
        <p:xfrm>
          <a:off x="1450294" y="1289137"/>
          <a:ext cx="1805646" cy="172348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094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0094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0094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300941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300941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300941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8724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50" marR="57450" marT="28725" marB="28725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8724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724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8724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8724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8724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5" name="文字方塊 4"/>
          <p:cNvSpPr txBox="1"/>
          <p:nvPr/>
        </p:nvSpPr>
        <p:spPr>
          <a:xfrm>
            <a:off x="1729795" y="3012625"/>
            <a:ext cx="12466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image</a:t>
            </a:r>
            <a:endParaRPr lang="zh-TW" altLang="en-US" sz="2400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2849" y="1312729"/>
            <a:ext cx="1915672" cy="1873101"/>
          </a:xfrm>
          <a:prstGeom prst="rect">
            <a:avLst/>
          </a:prstGeom>
        </p:spPr>
      </p:pic>
      <p:sp>
        <p:nvSpPr>
          <p:cNvPr id="7" name="向右箭號 62"/>
          <p:cNvSpPr/>
          <p:nvPr/>
        </p:nvSpPr>
        <p:spPr>
          <a:xfrm>
            <a:off x="3674008" y="2150881"/>
            <a:ext cx="1880625" cy="6664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3729707" y="2629555"/>
            <a:ext cx="17043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convolution</a:t>
            </a:r>
            <a:endParaRPr lang="zh-TW" altLang="en-US" sz="2400" dirty="0"/>
          </a:p>
        </p:txBody>
      </p:sp>
      <p:graphicFrame>
        <p:nvGraphicFramePr>
          <p:cNvPr id="9" name="表格 8"/>
          <p:cNvGraphicFramePr>
            <a:graphicFrameLocks noGrp="1"/>
          </p:cNvGraphicFramePr>
          <p:nvPr>
            <p:extLst/>
          </p:nvPr>
        </p:nvGraphicFramePr>
        <p:xfrm>
          <a:off x="4586226" y="1267812"/>
          <a:ext cx="964038" cy="81513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134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2134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2134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27171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-1</a:t>
                      </a:r>
                      <a:endParaRPr lang="zh-TW" altLang="en-US" sz="1400" dirty="0"/>
                    </a:p>
                  </a:txBody>
                  <a:tcPr marL="54343" marR="54343" marT="27171" marB="27171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1</a:t>
                      </a:r>
                      <a:endParaRPr lang="zh-TW" altLang="en-US" sz="1400" dirty="0"/>
                    </a:p>
                  </a:txBody>
                  <a:tcPr marL="54343" marR="54343" marT="27171" marB="27171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-1</a:t>
                      </a:r>
                      <a:endParaRPr lang="zh-TW" altLang="en-US" sz="1400" dirty="0"/>
                    </a:p>
                  </a:txBody>
                  <a:tcPr marL="54343" marR="54343" marT="27171" marB="27171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71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-1</a:t>
                      </a:r>
                      <a:endParaRPr lang="zh-TW" altLang="en-US" sz="1400" dirty="0"/>
                    </a:p>
                  </a:txBody>
                  <a:tcPr marL="54343" marR="54343" marT="27171" marB="27171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1</a:t>
                      </a:r>
                      <a:endParaRPr lang="zh-TW" altLang="en-US" sz="1400" dirty="0"/>
                    </a:p>
                  </a:txBody>
                  <a:tcPr marL="54343" marR="54343" marT="27171" marB="27171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-1</a:t>
                      </a:r>
                      <a:endParaRPr lang="zh-TW" altLang="en-US" sz="1400" dirty="0"/>
                    </a:p>
                  </a:txBody>
                  <a:tcPr marL="54343" marR="54343" marT="27171" marB="27171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71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-1</a:t>
                      </a:r>
                      <a:endParaRPr lang="zh-TW" altLang="en-US" sz="1400" dirty="0"/>
                    </a:p>
                  </a:txBody>
                  <a:tcPr marL="54343" marR="54343" marT="27171" marB="27171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1</a:t>
                      </a:r>
                      <a:endParaRPr lang="zh-TW" altLang="en-US" sz="1400" dirty="0"/>
                    </a:p>
                  </a:txBody>
                  <a:tcPr marL="54343" marR="54343" marT="27171" marB="27171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-1</a:t>
                      </a:r>
                      <a:endParaRPr lang="zh-TW" altLang="en-US" sz="1400" dirty="0"/>
                    </a:p>
                  </a:txBody>
                  <a:tcPr marL="54343" marR="54343" marT="27171" marB="27171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0" name="表格 9"/>
          <p:cNvGraphicFramePr>
            <a:graphicFrameLocks noGrp="1"/>
          </p:cNvGraphicFramePr>
          <p:nvPr>
            <p:extLst/>
          </p:nvPr>
        </p:nvGraphicFramePr>
        <p:xfrm>
          <a:off x="3503901" y="1272565"/>
          <a:ext cx="947868" cy="80211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595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595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1595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26737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1</a:t>
                      </a:r>
                      <a:endParaRPr lang="zh-TW" altLang="en-US" sz="1400" dirty="0"/>
                    </a:p>
                  </a:txBody>
                  <a:tcPr marL="53431" marR="53431" marT="26715" marB="2671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-1</a:t>
                      </a:r>
                      <a:endParaRPr lang="zh-TW" altLang="en-US" sz="1400" dirty="0"/>
                    </a:p>
                  </a:txBody>
                  <a:tcPr marL="53431" marR="53431" marT="26715" marB="2671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-1</a:t>
                      </a:r>
                      <a:endParaRPr lang="zh-TW" altLang="en-US" sz="1400" dirty="0"/>
                    </a:p>
                  </a:txBody>
                  <a:tcPr marL="53431" marR="53431" marT="26715" marB="2671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6737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-1</a:t>
                      </a:r>
                      <a:endParaRPr lang="zh-TW" altLang="en-US" sz="1400" dirty="0"/>
                    </a:p>
                  </a:txBody>
                  <a:tcPr marL="53431" marR="53431" marT="26715" marB="2671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1</a:t>
                      </a:r>
                      <a:endParaRPr lang="zh-TW" altLang="en-US" sz="1400" dirty="0"/>
                    </a:p>
                  </a:txBody>
                  <a:tcPr marL="53431" marR="53431" marT="26715" marB="2671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-1</a:t>
                      </a:r>
                      <a:endParaRPr lang="zh-TW" altLang="en-US" sz="1400" dirty="0"/>
                    </a:p>
                  </a:txBody>
                  <a:tcPr marL="53431" marR="53431" marT="26715" marB="2671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6737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-1</a:t>
                      </a:r>
                      <a:endParaRPr lang="zh-TW" altLang="en-US" sz="1400" dirty="0"/>
                    </a:p>
                  </a:txBody>
                  <a:tcPr marL="53431" marR="53431" marT="26715" marB="2671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-1</a:t>
                      </a:r>
                      <a:endParaRPr lang="zh-TW" altLang="en-US" sz="1400" dirty="0"/>
                    </a:p>
                  </a:txBody>
                  <a:tcPr marL="53431" marR="53431" marT="26715" marB="2671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1</a:t>
                      </a:r>
                      <a:endParaRPr lang="zh-TW" altLang="en-US" sz="1400" dirty="0"/>
                    </a:p>
                  </a:txBody>
                  <a:tcPr marL="53431" marR="53431" marT="26715" marB="2671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12" name="矩形 11"/>
          <p:cNvSpPr/>
          <p:nvPr/>
        </p:nvSpPr>
        <p:spPr>
          <a:xfrm>
            <a:off x="1040889" y="1045679"/>
            <a:ext cx="7090673" cy="260453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矩形 39"/>
          <p:cNvSpPr/>
          <p:nvPr/>
        </p:nvSpPr>
        <p:spPr>
          <a:xfrm>
            <a:off x="5271968" y="3898279"/>
            <a:ext cx="498951" cy="26250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矩形 40"/>
          <p:cNvSpPr/>
          <p:nvPr/>
        </p:nvSpPr>
        <p:spPr>
          <a:xfrm>
            <a:off x="5340356" y="4615972"/>
            <a:ext cx="342900" cy="3429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矩形 41"/>
          <p:cNvSpPr/>
          <p:nvPr/>
        </p:nvSpPr>
        <p:spPr>
          <a:xfrm>
            <a:off x="5346174" y="4045643"/>
            <a:ext cx="342900" cy="3429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43" name="Object 12"/>
          <p:cNvGraphicFramePr>
            <a:graphicFrameLocks noChangeAspect="1"/>
          </p:cNvGraphicFramePr>
          <p:nvPr>
            <p:extLst/>
          </p:nvPr>
        </p:nvGraphicFramePr>
        <p:xfrm>
          <a:off x="5358873" y="3950393"/>
          <a:ext cx="325438" cy="461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42" name="方程式" r:id="rId4" imgW="152280" imgH="215640" progId="Equation.3">
                  <p:embed/>
                </p:oleObj>
              </mc:Choice>
              <mc:Fallback>
                <p:oleObj name="方程式" r:id="rId4" imgW="152280" imgH="215640" progId="Equation.3">
                  <p:embed/>
                  <p:pic>
                    <p:nvPicPr>
                      <p:cNvPr id="43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58873" y="3950393"/>
                        <a:ext cx="325438" cy="4619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" name="Object 12"/>
          <p:cNvGraphicFramePr>
            <a:graphicFrameLocks noChangeAspect="1"/>
          </p:cNvGraphicFramePr>
          <p:nvPr>
            <p:extLst/>
          </p:nvPr>
        </p:nvGraphicFramePr>
        <p:xfrm>
          <a:off x="5364169" y="4533122"/>
          <a:ext cx="352425" cy="46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43" name="方程式" r:id="rId6" imgW="164880" imgH="215640" progId="Equation.3">
                  <p:embed/>
                </p:oleObj>
              </mc:Choice>
              <mc:Fallback>
                <p:oleObj name="方程式" r:id="rId6" imgW="164880" imgH="215640" progId="Equation.3">
                  <p:embed/>
                  <p:pic>
                    <p:nvPicPr>
                      <p:cNvPr id="44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64169" y="4533122"/>
                        <a:ext cx="352425" cy="4619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" name="矩形 44"/>
          <p:cNvSpPr/>
          <p:nvPr/>
        </p:nvSpPr>
        <p:spPr>
          <a:xfrm>
            <a:off x="6826131" y="3870638"/>
            <a:ext cx="746342" cy="267586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6" name="橢圓 45"/>
          <p:cNvSpPr/>
          <p:nvPr/>
        </p:nvSpPr>
        <p:spPr>
          <a:xfrm>
            <a:off x="6923241" y="3881640"/>
            <a:ext cx="574158" cy="57415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7" name="橢圓 46"/>
          <p:cNvSpPr/>
          <p:nvPr/>
        </p:nvSpPr>
        <p:spPr>
          <a:xfrm>
            <a:off x="6925583" y="4660210"/>
            <a:ext cx="574158" cy="57415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8" name="橢圓 47"/>
          <p:cNvSpPr/>
          <p:nvPr/>
        </p:nvSpPr>
        <p:spPr>
          <a:xfrm>
            <a:off x="6913950" y="5888222"/>
            <a:ext cx="574158" cy="57415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9" name="文字方塊 48"/>
          <p:cNvSpPr txBox="1"/>
          <p:nvPr/>
        </p:nvSpPr>
        <p:spPr>
          <a:xfrm rot="5400000">
            <a:off x="6911203" y="5310515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50" name="矩形 49"/>
          <p:cNvSpPr/>
          <p:nvPr/>
        </p:nvSpPr>
        <p:spPr>
          <a:xfrm>
            <a:off x="5349881" y="6013729"/>
            <a:ext cx="342900" cy="3429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51" name="Object 12"/>
          <p:cNvGraphicFramePr>
            <a:graphicFrameLocks noChangeAspect="1"/>
          </p:cNvGraphicFramePr>
          <p:nvPr>
            <p:extLst/>
          </p:nvPr>
        </p:nvGraphicFramePr>
        <p:xfrm>
          <a:off x="5319713" y="5918269"/>
          <a:ext cx="461962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44" name="方程式" r:id="rId8" imgW="215640" imgH="228600" progId="Equation.3">
                  <p:embed/>
                </p:oleObj>
              </mc:Choice>
              <mc:Fallback>
                <p:oleObj name="方程式" r:id="rId8" imgW="215640" imgH="228600" progId="Equation.3">
                  <p:embed/>
                  <p:pic>
                    <p:nvPicPr>
                      <p:cNvPr id="51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19713" y="5918269"/>
                        <a:ext cx="461962" cy="4889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2" name="文字方塊 51"/>
          <p:cNvSpPr txBox="1"/>
          <p:nvPr/>
        </p:nvSpPr>
        <p:spPr>
          <a:xfrm rot="5400000">
            <a:off x="5240926" y="5259474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cxnSp>
        <p:nvCxnSpPr>
          <p:cNvPr id="53" name="直線單箭頭接點 52"/>
          <p:cNvCxnSpPr>
            <a:stCxn id="43" idx="3"/>
            <a:endCxn id="46" idx="2"/>
          </p:cNvCxnSpPr>
          <p:nvPr/>
        </p:nvCxnSpPr>
        <p:spPr>
          <a:xfrm flipV="1">
            <a:off x="5684311" y="4168719"/>
            <a:ext cx="1238930" cy="1265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單箭頭接點 53"/>
          <p:cNvCxnSpPr>
            <a:stCxn id="42" idx="3"/>
            <a:endCxn id="47" idx="2"/>
          </p:cNvCxnSpPr>
          <p:nvPr/>
        </p:nvCxnSpPr>
        <p:spPr>
          <a:xfrm>
            <a:off x="5689074" y="4217093"/>
            <a:ext cx="1236509" cy="73019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單箭頭接點 54"/>
          <p:cNvCxnSpPr>
            <a:stCxn id="42" idx="3"/>
            <a:endCxn id="48" idx="2"/>
          </p:cNvCxnSpPr>
          <p:nvPr/>
        </p:nvCxnSpPr>
        <p:spPr>
          <a:xfrm>
            <a:off x="5689074" y="4217093"/>
            <a:ext cx="1224876" cy="195820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單箭頭接點 55"/>
          <p:cNvCxnSpPr>
            <a:stCxn id="44" idx="3"/>
            <a:endCxn id="46" idx="2"/>
          </p:cNvCxnSpPr>
          <p:nvPr/>
        </p:nvCxnSpPr>
        <p:spPr>
          <a:xfrm flipV="1">
            <a:off x="5716594" y="4168719"/>
            <a:ext cx="1206647" cy="59538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單箭頭接點 56"/>
          <p:cNvCxnSpPr>
            <a:stCxn id="41" idx="3"/>
            <a:endCxn id="47" idx="2"/>
          </p:cNvCxnSpPr>
          <p:nvPr/>
        </p:nvCxnSpPr>
        <p:spPr>
          <a:xfrm>
            <a:off x="5683256" y="4787422"/>
            <a:ext cx="1242327" cy="15986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單箭頭接點 57"/>
          <p:cNvCxnSpPr>
            <a:stCxn id="41" idx="3"/>
            <a:endCxn id="48" idx="2"/>
          </p:cNvCxnSpPr>
          <p:nvPr/>
        </p:nvCxnSpPr>
        <p:spPr>
          <a:xfrm>
            <a:off x="5683256" y="4787422"/>
            <a:ext cx="1230694" cy="138787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單箭頭接點 58"/>
          <p:cNvCxnSpPr>
            <a:stCxn id="51" idx="3"/>
            <a:endCxn id="46" idx="2"/>
          </p:cNvCxnSpPr>
          <p:nvPr/>
        </p:nvCxnSpPr>
        <p:spPr>
          <a:xfrm flipV="1">
            <a:off x="5781675" y="4168719"/>
            <a:ext cx="1141566" cy="199402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單箭頭接點 59"/>
          <p:cNvCxnSpPr>
            <a:stCxn id="51" idx="3"/>
            <a:endCxn id="47" idx="2"/>
          </p:cNvCxnSpPr>
          <p:nvPr/>
        </p:nvCxnSpPr>
        <p:spPr>
          <a:xfrm flipV="1">
            <a:off x="5781675" y="4947289"/>
            <a:ext cx="1143908" cy="121545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單箭頭接點 60"/>
          <p:cNvCxnSpPr>
            <a:stCxn id="51" idx="3"/>
            <a:endCxn id="48" idx="2"/>
          </p:cNvCxnSpPr>
          <p:nvPr/>
        </p:nvCxnSpPr>
        <p:spPr>
          <a:xfrm>
            <a:off x="5781675" y="6162744"/>
            <a:ext cx="1132275" cy="1255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8" name="內容版面配置區 3"/>
          <p:cNvGraphicFramePr>
            <a:graphicFrameLocks/>
          </p:cNvGraphicFramePr>
          <p:nvPr>
            <p:extLst/>
          </p:nvPr>
        </p:nvGraphicFramePr>
        <p:xfrm>
          <a:off x="3331975" y="4274711"/>
          <a:ext cx="1805646" cy="172348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094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0094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0094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300941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300941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300941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8724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50" marR="57450" marT="28725" marB="28725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8724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724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8724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8724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8724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69" name="矩形 68"/>
          <p:cNvSpPr/>
          <p:nvPr/>
        </p:nvSpPr>
        <p:spPr>
          <a:xfrm>
            <a:off x="318572" y="150071"/>
            <a:ext cx="563962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i="1" u="sng" dirty="0"/>
              <a:t>Convolution </a:t>
            </a:r>
            <a:r>
              <a:rPr lang="en-US" altLang="zh-TW" sz="3200" b="1" i="1" u="sng" dirty="0" err="1"/>
              <a:t>v.s</a:t>
            </a:r>
            <a:r>
              <a:rPr lang="en-US" altLang="zh-TW" sz="3200" b="1" i="1" u="sng" dirty="0"/>
              <a:t>. Fully Connected</a:t>
            </a:r>
            <a:endParaRPr lang="zh-TW" altLang="en-US" sz="3200" b="1" i="1" u="sng" dirty="0"/>
          </a:p>
        </p:txBody>
      </p:sp>
      <p:sp>
        <p:nvSpPr>
          <p:cNvPr id="70" name="文字方塊 69"/>
          <p:cNvSpPr txBox="1"/>
          <p:nvPr/>
        </p:nvSpPr>
        <p:spPr>
          <a:xfrm>
            <a:off x="1476798" y="4688677"/>
            <a:ext cx="1935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Fully-connected</a:t>
            </a:r>
            <a:endParaRPr lang="zh-TW" altLang="en-US" sz="2800" dirty="0"/>
          </a:p>
        </p:txBody>
      </p:sp>
      <p:sp>
        <p:nvSpPr>
          <p:cNvPr id="72" name="矩形 71"/>
          <p:cNvSpPr/>
          <p:nvPr/>
        </p:nvSpPr>
        <p:spPr>
          <a:xfrm>
            <a:off x="6732391" y="3797230"/>
            <a:ext cx="916129" cy="2749276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3" name="矩形 72"/>
          <p:cNvSpPr/>
          <p:nvPr/>
        </p:nvSpPr>
        <p:spPr>
          <a:xfrm>
            <a:off x="5666879" y="1232761"/>
            <a:ext cx="2085643" cy="2058843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39797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 animBg="1"/>
      <p:bldP spid="7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內容版面配置區 3"/>
          <p:cNvGraphicFramePr>
            <a:graphicFrameLocks/>
          </p:cNvGraphicFramePr>
          <p:nvPr>
            <p:extLst/>
          </p:nvPr>
        </p:nvGraphicFramePr>
        <p:xfrm>
          <a:off x="399969" y="1850005"/>
          <a:ext cx="2873970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899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5" name="文字方塊 4"/>
          <p:cNvSpPr txBox="1"/>
          <p:nvPr/>
        </p:nvSpPr>
        <p:spPr>
          <a:xfrm>
            <a:off x="708602" y="4640718"/>
            <a:ext cx="23470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6 x 6 image</a:t>
            </a:r>
            <a:endParaRPr lang="zh-TW" altLang="en-US" sz="2400" dirty="0"/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/>
          </p:nvPr>
        </p:nvGraphicFramePr>
        <p:xfrm>
          <a:off x="399969" y="152030"/>
          <a:ext cx="162215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71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7" name="文字方塊 6"/>
          <p:cNvSpPr txBox="1"/>
          <p:nvPr/>
        </p:nvSpPr>
        <p:spPr>
          <a:xfrm>
            <a:off x="1845797" y="236862"/>
            <a:ext cx="14481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Filter 1</a:t>
            </a:r>
            <a:endParaRPr lang="zh-TW" altLang="en-US" sz="2400" dirty="0"/>
          </a:p>
        </p:txBody>
      </p:sp>
      <p:sp>
        <p:nvSpPr>
          <p:cNvPr id="8" name="矩形 7"/>
          <p:cNvSpPr/>
          <p:nvPr/>
        </p:nvSpPr>
        <p:spPr>
          <a:xfrm>
            <a:off x="399969" y="1850005"/>
            <a:ext cx="1417126" cy="138252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2" name="圖片 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6184" y="1197255"/>
            <a:ext cx="2239711" cy="222691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34" name="直線單箭頭接點 33"/>
          <p:cNvCxnSpPr/>
          <p:nvPr/>
        </p:nvCxnSpPr>
        <p:spPr>
          <a:xfrm>
            <a:off x="2022123" y="837829"/>
            <a:ext cx="860562" cy="57038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單箭頭接點 34"/>
          <p:cNvCxnSpPr/>
          <p:nvPr/>
        </p:nvCxnSpPr>
        <p:spPr>
          <a:xfrm flipV="1">
            <a:off x="1839938" y="1571401"/>
            <a:ext cx="1042747" cy="96509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字方塊 37"/>
          <p:cNvSpPr txBox="1"/>
          <p:nvPr/>
        </p:nvSpPr>
        <p:spPr>
          <a:xfrm>
            <a:off x="5445337" y="49450"/>
            <a:ext cx="387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1:</a:t>
            </a:r>
            <a:endParaRPr lang="zh-TW" altLang="en-US" sz="2400" dirty="0"/>
          </a:p>
        </p:txBody>
      </p:sp>
      <p:sp>
        <p:nvSpPr>
          <p:cNvPr id="39" name="文字方塊 38"/>
          <p:cNvSpPr txBox="1"/>
          <p:nvPr/>
        </p:nvSpPr>
        <p:spPr>
          <a:xfrm>
            <a:off x="5445337" y="511115"/>
            <a:ext cx="387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2:</a:t>
            </a:r>
            <a:endParaRPr lang="zh-TW" altLang="en-US" sz="2400" dirty="0"/>
          </a:p>
        </p:txBody>
      </p:sp>
      <p:sp>
        <p:nvSpPr>
          <p:cNvPr id="40" name="文字方塊 39"/>
          <p:cNvSpPr txBox="1"/>
          <p:nvPr/>
        </p:nvSpPr>
        <p:spPr>
          <a:xfrm>
            <a:off x="5445337" y="960797"/>
            <a:ext cx="387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3:</a:t>
            </a:r>
            <a:endParaRPr lang="zh-TW" altLang="en-US" sz="2400" dirty="0"/>
          </a:p>
        </p:txBody>
      </p:sp>
      <p:sp>
        <p:nvSpPr>
          <p:cNvPr id="41" name="文字方塊 40"/>
          <p:cNvSpPr txBox="1"/>
          <p:nvPr/>
        </p:nvSpPr>
        <p:spPr>
          <a:xfrm rot="5400000">
            <a:off x="5308019" y="1810764"/>
            <a:ext cx="8214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dirty="0"/>
              <a:t>…</a:t>
            </a:r>
            <a:endParaRPr lang="zh-TW" altLang="en-US" sz="2800" b="1" dirty="0"/>
          </a:p>
        </p:txBody>
      </p:sp>
      <p:sp>
        <p:nvSpPr>
          <p:cNvPr id="42" name="文字方塊 41"/>
          <p:cNvSpPr txBox="1"/>
          <p:nvPr/>
        </p:nvSpPr>
        <p:spPr>
          <a:xfrm>
            <a:off x="5461374" y="2239708"/>
            <a:ext cx="387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7:</a:t>
            </a:r>
            <a:endParaRPr lang="zh-TW" altLang="en-US" sz="2400" dirty="0"/>
          </a:p>
        </p:txBody>
      </p:sp>
      <p:sp>
        <p:nvSpPr>
          <p:cNvPr id="43" name="文字方塊 42"/>
          <p:cNvSpPr txBox="1"/>
          <p:nvPr/>
        </p:nvSpPr>
        <p:spPr>
          <a:xfrm>
            <a:off x="5461374" y="2701373"/>
            <a:ext cx="387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8:</a:t>
            </a:r>
            <a:endParaRPr lang="zh-TW" altLang="en-US" sz="2400" dirty="0"/>
          </a:p>
        </p:txBody>
      </p:sp>
      <p:sp>
        <p:nvSpPr>
          <p:cNvPr id="44" name="文字方塊 43"/>
          <p:cNvSpPr txBox="1"/>
          <p:nvPr/>
        </p:nvSpPr>
        <p:spPr>
          <a:xfrm>
            <a:off x="5461374" y="3151055"/>
            <a:ext cx="387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9:</a:t>
            </a:r>
            <a:endParaRPr lang="zh-TW" altLang="en-US" sz="2400" dirty="0"/>
          </a:p>
        </p:txBody>
      </p:sp>
      <p:sp>
        <p:nvSpPr>
          <p:cNvPr id="45" name="文字方塊 44"/>
          <p:cNvSpPr txBox="1"/>
          <p:nvPr/>
        </p:nvSpPr>
        <p:spPr>
          <a:xfrm rot="5400000">
            <a:off x="5447334" y="3988283"/>
            <a:ext cx="5393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dirty="0"/>
              <a:t>…</a:t>
            </a:r>
            <a:endParaRPr lang="zh-TW" altLang="en-US" sz="2800" b="1" dirty="0"/>
          </a:p>
        </p:txBody>
      </p:sp>
      <p:sp>
        <p:nvSpPr>
          <p:cNvPr id="46" name="文字方塊 45"/>
          <p:cNvSpPr txBox="1"/>
          <p:nvPr/>
        </p:nvSpPr>
        <p:spPr>
          <a:xfrm>
            <a:off x="5301903" y="4438478"/>
            <a:ext cx="5232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13:</a:t>
            </a:r>
            <a:endParaRPr lang="zh-TW" altLang="en-US" sz="2400" dirty="0"/>
          </a:p>
        </p:txBody>
      </p:sp>
      <p:sp>
        <p:nvSpPr>
          <p:cNvPr id="47" name="文字方塊 46"/>
          <p:cNvSpPr txBox="1"/>
          <p:nvPr/>
        </p:nvSpPr>
        <p:spPr>
          <a:xfrm>
            <a:off x="5296320" y="4902670"/>
            <a:ext cx="5232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14:</a:t>
            </a:r>
            <a:endParaRPr lang="zh-TW" altLang="en-US" sz="2400" dirty="0"/>
          </a:p>
        </p:txBody>
      </p:sp>
      <p:sp>
        <p:nvSpPr>
          <p:cNvPr id="48" name="文字方塊 47"/>
          <p:cNvSpPr txBox="1"/>
          <p:nvPr/>
        </p:nvSpPr>
        <p:spPr>
          <a:xfrm>
            <a:off x="5296320" y="5380352"/>
            <a:ext cx="5963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15:</a:t>
            </a:r>
            <a:endParaRPr lang="zh-TW" altLang="en-US" sz="2400" dirty="0"/>
          </a:p>
        </p:txBody>
      </p:sp>
      <p:sp>
        <p:nvSpPr>
          <p:cNvPr id="49" name="文字方塊 48"/>
          <p:cNvSpPr txBox="1"/>
          <p:nvPr/>
        </p:nvSpPr>
        <p:spPr>
          <a:xfrm rot="5400000">
            <a:off x="5494533" y="6217727"/>
            <a:ext cx="4248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dirty="0"/>
              <a:t>…</a:t>
            </a:r>
            <a:endParaRPr lang="zh-TW" altLang="en-US" sz="2800" b="1" dirty="0"/>
          </a:p>
        </p:txBody>
      </p:sp>
      <p:sp>
        <p:nvSpPr>
          <p:cNvPr id="50" name="文字方塊 49"/>
          <p:cNvSpPr txBox="1"/>
          <p:nvPr/>
        </p:nvSpPr>
        <p:spPr>
          <a:xfrm>
            <a:off x="6495467" y="5303637"/>
            <a:ext cx="2371241" cy="1200329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TW" sz="2400" dirty="0"/>
              <a:t>Only connect to 9 input, not fully connected</a:t>
            </a:r>
            <a:endParaRPr lang="zh-TW" altLang="en-US" sz="2400" dirty="0"/>
          </a:p>
        </p:txBody>
      </p:sp>
      <p:sp>
        <p:nvSpPr>
          <p:cNvPr id="51" name="文字方塊 50"/>
          <p:cNvSpPr txBox="1"/>
          <p:nvPr/>
        </p:nvSpPr>
        <p:spPr>
          <a:xfrm>
            <a:off x="5455404" y="1408214"/>
            <a:ext cx="387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4:</a:t>
            </a:r>
            <a:endParaRPr lang="zh-TW" altLang="en-US" sz="2400" dirty="0"/>
          </a:p>
        </p:txBody>
      </p:sp>
      <p:sp>
        <p:nvSpPr>
          <p:cNvPr id="52" name="文字方塊 51"/>
          <p:cNvSpPr txBox="1"/>
          <p:nvPr/>
        </p:nvSpPr>
        <p:spPr>
          <a:xfrm>
            <a:off x="5228900" y="3562359"/>
            <a:ext cx="639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2400" dirty="0"/>
              <a:t>10:</a:t>
            </a:r>
            <a:endParaRPr lang="zh-TW" altLang="en-US" sz="2400" dirty="0"/>
          </a:p>
        </p:txBody>
      </p:sp>
      <p:sp>
        <p:nvSpPr>
          <p:cNvPr id="53" name="文字方塊 52"/>
          <p:cNvSpPr txBox="1"/>
          <p:nvPr/>
        </p:nvSpPr>
        <p:spPr>
          <a:xfrm>
            <a:off x="5291125" y="5789241"/>
            <a:ext cx="5963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16:</a:t>
            </a:r>
            <a:endParaRPr lang="zh-TW" altLang="en-US" sz="2400" dirty="0"/>
          </a:p>
        </p:txBody>
      </p:sp>
      <p:sp>
        <p:nvSpPr>
          <p:cNvPr id="55" name="矩形 54"/>
          <p:cNvSpPr/>
          <p:nvPr/>
        </p:nvSpPr>
        <p:spPr>
          <a:xfrm>
            <a:off x="5887504" y="145282"/>
            <a:ext cx="270000" cy="27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56" name="矩形 55"/>
          <p:cNvSpPr/>
          <p:nvPr/>
        </p:nvSpPr>
        <p:spPr>
          <a:xfrm>
            <a:off x="5887504" y="614270"/>
            <a:ext cx="270000" cy="27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57" name="矩形 56"/>
          <p:cNvSpPr/>
          <p:nvPr/>
        </p:nvSpPr>
        <p:spPr>
          <a:xfrm>
            <a:off x="5887504" y="1056629"/>
            <a:ext cx="270000" cy="27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58" name="矩形 57"/>
          <p:cNvSpPr/>
          <p:nvPr/>
        </p:nvSpPr>
        <p:spPr>
          <a:xfrm>
            <a:off x="5887504" y="1518425"/>
            <a:ext cx="270000" cy="27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59" name="矩形 58"/>
          <p:cNvSpPr/>
          <p:nvPr/>
        </p:nvSpPr>
        <p:spPr>
          <a:xfrm>
            <a:off x="5887504" y="2356323"/>
            <a:ext cx="270000" cy="27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60" name="矩形 59"/>
          <p:cNvSpPr/>
          <p:nvPr/>
        </p:nvSpPr>
        <p:spPr>
          <a:xfrm>
            <a:off x="5887504" y="2825311"/>
            <a:ext cx="270000" cy="27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61" name="矩形 60"/>
          <p:cNvSpPr/>
          <p:nvPr/>
        </p:nvSpPr>
        <p:spPr>
          <a:xfrm>
            <a:off x="5887504" y="3267670"/>
            <a:ext cx="270000" cy="27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62" name="矩形 61"/>
          <p:cNvSpPr/>
          <p:nvPr/>
        </p:nvSpPr>
        <p:spPr>
          <a:xfrm>
            <a:off x="5887504" y="3729466"/>
            <a:ext cx="270000" cy="27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63" name="矩形 62"/>
          <p:cNvSpPr/>
          <p:nvPr/>
        </p:nvSpPr>
        <p:spPr>
          <a:xfrm>
            <a:off x="5887504" y="4519573"/>
            <a:ext cx="270000" cy="27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64" name="矩形 63"/>
          <p:cNvSpPr/>
          <p:nvPr/>
        </p:nvSpPr>
        <p:spPr>
          <a:xfrm>
            <a:off x="5887504" y="4988561"/>
            <a:ext cx="270000" cy="27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65" name="矩形 64"/>
          <p:cNvSpPr/>
          <p:nvPr/>
        </p:nvSpPr>
        <p:spPr>
          <a:xfrm>
            <a:off x="5887504" y="5430920"/>
            <a:ext cx="270000" cy="27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66" name="矩形 65"/>
          <p:cNvSpPr/>
          <p:nvPr/>
        </p:nvSpPr>
        <p:spPr>
          <a:xfrm>
            <a:off x="5887504" y="5892716"/>
            <a:ext cx="270000" cy="27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cxnSp>
        <p:nvCxnSpPr>
          <p:cNvPr id="68" name="直線單箭頭接點 67"/>
          <p:cNvCxnSpPr>
            <a:stCxn id="55" idx="3"/>
          </p:cNvCxnSpPr>
          <p:nvPr/>
        </p:nvCxnSpPr>
        <p:spPr>
          <a:xfrm>
            <a:off x="6157504" y="280282"/>
            <a:ext cx="1421404" cy="1277311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單箭頭接點 68"/>
          <p:cNvCxnSpPr>
            <a:stCxn id="56" idx="3"/>
          </p:cNvCxnSpPr>
          <p:nvPr/>
        </p:nvCxnSpPr>
        <p:spPr>
          <a:xfrm>
            <a:off x="6157504" y="749270"/>
            <a:ext cx="1421404" cy="80832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線單箭頭接點 70"/>
          <p:cNvCxnSpPr>
            <a:stCxn id="57" idx="3"/>
          </p:cNvCxnSpPr>
          <p:nvPr/>
        </p:nvCxnSpPr>
        <p:spPr>
          <a:xfrm>
            <a:off x="6157504" y="1191629"/>
            <a:ext cx="1421404" cy="365964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線單箭頭接點 78"/>
          <p:cNvCxnSpPr/>
          <p:nvPr/>
        </p:nvCxnSpPr>
        <p:spPr>
          <a:xfrm flipV="1">
            <a:off x="6177394" y="1596965"/>
            <a:ext cx="1351279" cy="894439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線單箭頭接點 79"/>
          <p:cNvCxnSpPr>
            <a:endCxn id="109" idx="2"/>
          </p:cNvCxnSpPr>
          <p:nvPr/>
        </p:nvCxnSpPr>
        <p:spPr>
          <a:xfrm flipV="1">
            <a:off x="6177393" y="1537263"/>
            <a:ext cx="1371154" cy="1415807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線單箭頭接點 80"/>
          <p:cNvCxnSpPr>
            <a:endCxn id="109" idx="2"/>
          </p:cNvCxnSpPr>
          <p:nvPr/>
        </p:nvCxnSpPr>
        <p:spPr>
          <a:xfrm flipV="1">
            <a:off x="6177393" y="1537263"/>
            <a:ext cx="1371154" cy="1863113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線單箭頭接點 81"/>
          <p:cNvCxnSpPr>
            <a:stCxn id="63" idx="3"/>
          </p:cNvCxnSpPr>
          <p:nvPr/>
        </p:nvCxnSpPr>
        <p:spPr>
          <a:xfrm flipV="1">
            <a:off x="6157504" y="1644696"/>
            <a:ext cx="1351280" cy="3009877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線單箭頭接點 82"/>
          <p:cNvCxnSpPr>
            <a:endCxn id="109" idx="2"/>
          </p:cNvCxnSpPr>
          <p:nvPr/>
        </p:nvCxnSpPr>
        <p:spPr>
          <a:xfrm flipV="1">
            <a:off x="6157503" y="1537263"/>
            <a:ext cx="1391044" cy="356512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線單箭頭接點 83"/>
          <p:cNvCxnSpPr>
            <a:endCxn id="109" idx="2"/>
          </p:cNvCxnSpPr>
          <p:nvPr/>
        </p:nvCxnSpPr>
        <p:spPr>
          <a:xfrm flipV="1">
            <a:off x="6157503" y="1537263"/>
            <a:ext cx="1391044" cy="4012428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橢圓 108"/>
          <p:cNvSpPr/>
          <p:nvPr/>
        </p:nvSpPr>
        <p:spPr>
          <a:xfrm>
            <a:off x="7548547" y="1177263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3</a:t>
            </a:r>
            <a:endParaRPr lang="zh-TW" altLang="en-US" sz="2400" dirty="0"/>
          </a:p>
        </p:txBody>
      </p:sp>
      <p:sp>
        <p:nvSpPr>
          <p:cNvPr id="117" name="橢圓 116"/>
          <p:cNvSpPr/>
          <p:nvPr/>
        </p:nvSpPr>
        <p:spPr>
          <a:xfrm>
            <a:off x="446463" y="160780"/>
            <a:ext cx="454965" cy="454965"/>
          </a:xfrm>
          <a:prstGeom prst="ellipse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8" name="橢圓 117"/>
          <p:cNvSpPr/>
          <p:nvPr/>
        </p:nvSpPr>
        <p:spPr>
          <a:xfrm>
            <a:off x="998655" y="132552"/>
            <a:ext cx="454965" cy="454965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9" name="橢圓 118"/>
          <p:cNvSpPr/>
          <p:nvPr/>
        </p:nvSpPr>
        <p:spPr>
          <a:xfrm>
            <a:off x="1509844" y="145282"/>
            <a:ext cx="454965" cy="454965"/>
          </a:xfrm>
          <a:prstGeom prst="ellipse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0" name="橢圓 119"/>
          <p:cNvSpPr/>
          <p:nvPr/>
        </p:nvSpPr>
        <p:spPr>
          <a:xfrm>
            <a:off x="446463" y="619044"/>
            <a:ext cx="454965" cy="454965"/>
          </a:xfrm>
          <a:prstGeom prst="ellipse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1" name="橢圓 120"/>
          <p:cNvSpPr/>
          <p:nvPr/>
        </p:nvSpPr>
        <p:spPr>
          <a:xfrm>
            <a:off x="998655" y="590816"/>
            <a:ext cx="454965" cy="454965"/>
          </a:xfrm>
          <a:prstGeom prst="ellipse">
            <a:avLst/>
          </a:prstGeom>
          <a:noFill/>
          <a:ln w="762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2" name="橢圓 121"/>
          <p:cNvSpPr/>
          <p:nvPr/>
        </p:nvSpPr>
        <p:spPr>
          <a:xfrm>
            <a:off x="1509844" y="603546"/>
            <a:ext cx="454965" cy="454965"/>
          </a:xfrm>
          <a:prstGeom prst="ellipse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3" name="橢圓 122"/>
          <p:cNvSpPr/>
          <p:nvPr/>
        </p:nvSpPr>
        <p:spPr>
          <a:xfrm>
            <a:off x="459086" y="1075126"/>
            <a:ext cx="454965" cy="454965"/>
          </a:xfrm>
          <a:prstGeom prst="ellipse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4" name="橢圓 123"/>
          <p:cNvSpPr/>
          <p:nvPr/>
        </p:nvSpPr>
        <p:spPr>
          <a:xfrm>
            <a:off x="1011278" y="1046898"/>
            <a:ext cx="454965" cy="454965"/>
          </a:xfrm>
          <a:prstGeom prst="ellipse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5" name="橢圓 124"/>
          <p:cNvSpPr/>
          <p:nvPr/>
        </p:nvSpPr>
        <p:spPr>
          <a:xfrm>
            <a:off x="1522467" y="1059628"/>
            <a:ext cx="454965" cy="454965"/>
          </a:xfrm>
          <a:prstGeom prst="ellipse">
            <a:avLst/>
          </a:prstGeom>
          <a:noFill/>
          <a:ln w="762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7" name="文字方塊 66"/>
          <p:cNvSpPr txBox="1"/>
          <p:nvPr/>
        </p:nvSpPr>
        <p:spPr>
          <a:xfrm>
            <a:off x="619053" y="5258561"/>
            <a:ext cx="2797248" cy="52322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800" dirty="0"/>
              <a:t>Less parameters!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500966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38" grpId="0"/>
      <p:bldP spid="39" grpId="0"/>
      <p:bldP spid="40" grpId="0"/>
      <p:bldP spid="41" grpId="0"/>
      <p:bldP spid="42" grpId="0"/>
      <p:bldP spid="43" grpId="0"/>
      <p:bldP spid="44" grpId="0"/>
      <p:bldP spid="45" grpId="0"/>
      <p:bldP spid="46" grpId="0"/>
      <p:bldP spid="47" grpId="0"/>
      <p:bldP spid="48" grpId="0"/>
      <p:bldP spid="49" grpId="0"/>
      <p:bldP spid="50" grpId="0" animBg="1"/>
      <p:bldP spid="51" grpId="0"/>
      <p:bldP spid="52" grpId="0"/>
      <p:bldP spid="53" grpId="0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109" grpId="0" animBg="1"/>
      <p:bldP spid="117" grpId="0" animBg="1"/>
      <p:bldP spid="118" grpId="0" animBg="1"/>
      <p:bldP spid="119" grpId="0" animBg="1"/>
      <p:bldP spid="120" grpId="0" animBg="1"/>
      <p:bldP spid="121" grpId="0" animBg="1"/>
      <p:bldP spid="122" grpId="0" animBg="1"/>
      <p:bldP spid="123" grpId="0" animBg="1"/>
      <p:bldP spid="124" grpId="0" animBg="1"/>
      <p:bldP spid="125" grpId="0" animBg="1"/>
      <p:bldP spid="6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內容版面配置區 3"/>
          <p:cNvGraphicFramePr>
            <a:graphicFrameLocks/>
          </p:cNvGraphicFramePr>
          <p:nvPr/>
        </p:nvGraphicFramePr>
        <p:xfrm>
          <a:off x="399969" y="1850005"/>
          <a:ext cx="2873970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899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graphicFrame>
        <p:nvGraphicFramePr>
          <p:cNvPr id="6" name="表格 5"/>
          <p:cNvGraphicFramePr>
            <a:graphicFrameLocks noGrp="1"/>
          </p:cNvGraphicFramePr>
          <p:nvPr/>
        </p:nvGraphicFramePr>
        <p:xfrm>
          <a:off x="399969" y="152030"/>
          <a:ext cx="162215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71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7" name="文字方塊 6"/>
          <p:cNvSpPr txBox="1"/>
          <p:nvPr/>
        </p:nvSpPr>
        <p:spPr>
          <a:xfrm>
            <a:off x="2022123" y="606997"/>
            <a:ext cx="14481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Filter 1</a:t>
            </a:r>
            <a:endParaRPr lang="zh-TW" altLang="en-US" sz="2400" dirty="0"/>
          </a:p>
        </p:txBody>
      </p:sp>
      <p:sp>
        <p:nvSpPr>
          <p:cNvPr id="8" name="矩形 7"/>
          <p:cNvSpPr/>
          <p:nvPr/>
        </p:nvSpPr>
        <p:spPr>
          <a:xfrm>
            <a:off x="911332" y="1834394"/>
            <a:ext cx="1417126" cy="138252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文字方塊 37"/>
          <p:cNvSpPr txBox="1"/>
          <p:nvPr/>
        </p:nvSpPr>
        <p:spPr>
          <a:xfrm>
            <a:off x="5445337" y="49450"/>
            <a:ext cx="387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1:</a:t>
            </a:r>
            <a:endParaRPr lang="zh-TW" altLang="en-US" sz="2400" dirty="0"/>
          </a:p>
        </p:txBody>
      </p:sp>
      <p:sp>
        <p:nvSpPr>
          <p:cNvPr id="39" name="文字方塊 38"/>
          <p:cNvSpPr txBox="1"/>
          <p:nvPr/>
        </p:nvSpPr>
        <p:spPr>
          <a:xfrm>
            <a:off x="5445337" y="511115"/>
            <a:ext cx="387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2:</a:t>
            </a:r>
            <a:endParaRPr lang="zh-TW" altLang="en-US" sz="2400" dirty="0"/>
          </a:p>
        </p:txBody>
      </p:sp>
      <p:sp>
        <p:nvSpPr>
          <p:cNvPr id="40" name="文字方塊 39"/>
          <p:cNvSpPr txBox="1"/>
          <p:nvPr/>
        </p:nvSpPr>
        <p:spPr>
          <a:xfrm>
            <a:off x="5445337" y="960797"/>
            <a:ext cx="387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3:</a:t>
            </a:r>
            <a:endParaRPr lang="zh-TW" altLang="en-US" sz="2400" dirty="0"/>
          </a:p>
        </p:txBody>
      </p:sp>
      <p:sp>
        <p:nvSpPr>
          <p:cNvPr id="41" name="文字方塊 40"/>
          <p:cNvSpPr txBox="1"/>
          <p:nvPr/>
        </p:nvSpPr>
        <p:spPr>
          <a:xfrm rot="5400000">
            <a:off x="5308019" y="1810764"/>
            <a:ext cx="8214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dirty="0"/>
              <a:t>…</a:t>
            </a:r>
            <a:endParaRPr lang="zh-TW" altLang="en-US" sz="2800" b="1" dirty="0"/>
          </a:p>
        </p:txBody>
      </p:sp>
      <p:sp>
        <p:nvSpPr>
          <p:cNvPr id="42" name="文字方塊 41"/>
          <p:cNvSpPr txBox="1"/>
          <p:nvPr/>
        </p:nvSpPr>
        <p:spPr>
          <a:xfrm>
            <a:off x="5461374" y="2239708"/>
            <a:ext cx="387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7:</a:t>
            </a:r>
            <a:endParaRPr lang="zh-TW" altLang="en-US" sz="2400" dirty="0"/>
          </a:p>
        </p:txBody>
      </p:sp>
      <p:sp>
        <p:nvSpPr>
          <p:cNvPr id="43" name="文字方塊 42"/>
          <p:cNvSpPr txBox="1"/>
          <p:nvPr/>
        </p:nvSpPr>
        <p:spPr>
          <a:xfrm>
            <a:off x="5461374" y="2701373"/>
            <a:ext cx="387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8:</a:t>
            </a:r>
            <a:endParaRPr lang="zh-TW" altLang="en-US" sz="2400" dirty="0"/>
          </a:p>
        </p:txBody>
      </p:sp>
      <p:sp>
        <p:nvSpPr>
          <p:cNvPr id="44" name="文字方塊 43"/>
          <p:cNvSpPr txBox="1"/>
          <p:nvPr/>
        </p:nvSpPr>
        <p:spPr>
          <a:xfrm>
            <a:off x="5461374" y="3151055"/>
            <a:ext cx="387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9:</a:t>
            </a:r>
            <a:endParaRPr lang="zh-TW" altLang="en-US" sz="2400" dirty="0"/>
          </a:p>
        </p:txBody>
      </p:sp>
      <p:sp>
        <p:nvSpPr>
          <p:cNvPr id="45" name="文字方塊 44"/>
          <p:cNvSpPr txBox="1"/>
          <p:nvPr/>
        </p:nvSpPr>
        <p:spPr>
          <a:xfrm rot="5400000">
            <a:off x="5447334" y="3988283"/>
            <a:ext cx="5393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dirty="0"/>
              <a:t>…</a:t>
            </a:r>
            <a:endParaRPr lang="zh-TW" altLang="en-US" sz="2800" b="1" dirty="0"/>
          </a:p>
        </p:txBody>
      </p:sp>
      <p:sp>
        <p:nvSpPr>
          <p:cNvPr id="46" name="文字方塊 45"/>
          <p:cNvSpPr txBox="1"/>
          <p:nvPr/>
        </p:nvSpPr>
        <p:spPr>
          <a:xfrm>
            <a:off x="5301903" y="4438478"/>
            <a:ext cx="5232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13:</a:t>
            </a:r>
            <a:endParaRPr lang="zh-TW" altLang="en-US" sz="2400" dirty="0"/>
          </a:p>
        </p:txBody>
      </p:sp>
      <p:sp>
        <p:nvSpPr>
          <p:cNvPr id="47" name="文字方塊 46"/>
          <p:cNvSpPr txBox="1"/>
          <p:nvPr/>
        </p:nvSpPr>
        <p:spPr>
          <a:xfrm>
            <a:off x="5296320" y="4902670"/>
            <a:ext cx="5232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14:</a:t>
            </a:r>
            <a:endParaRPr lang="zh-TW" altLang="en-US" sz="2400" dirty="0"/>
          </a:p>
        </p:txBody>
      </p:sp>
      <p:sp>
        <p:nvSpPr>
          <p:cNvPr id="48" name="文字方塊 47"/>
          <p:cNvSpPr txBox="1"/>
          <p:nvPr/>
        </p:nvSpPr>
        <p:spPr>
          <a:xfrm>
            <a:off x="5296320" y="5380352"/>
            <a:ext cx="5963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15:</a:t>
            </a:r>
            <a:endParaRPr lang="zh-TW" altLang="en-US" sz="2400" dirty="0"/>
          </a:p>
        </p:txBody>
      </p:sp>
      <p:sp>
        <p:nvSpPr>
          <p:cNvPr id="49" name="文字方塊 48"/>
          <p:cNvSpPr txBox="1"/>
          <p:nvPr/>
        </p:nvSpPr>
        <p:spPr>
          <a:xfrm rot="5400000">
            <a:off x="5494533" y="6217727"/>
            <a:ext cx="4248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dirty="0"/>
              <a:t>…</a:t>
            </a:r>
            <a:endParaRPr lang="zh-TW" altLang="en-US" sz="2800" b="1" dirty="0"/>
          </a:p>
        </p:txBody>
      </p:sp>
      <p:sp>
        <p:nvSpPr>
          <p:cNvPr id="51" name="文字方塊 50"/>
          <p:cNvSpPr txBox="1"/>
          <p:nvPr/>
        </p:nvSpPr>
        <p:spPr>
          <a:xfrm>
            <a:off x="5455404" y="1408214"/>
            <a:ext cx="387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4:</a:t>
            </a:r>
            <a:endParaRPr lang="zh-TW" altLang="en-US" sz="2400" dirty="0"/>
          </a:p>
        </p:txBody>
      </p:sp>
      <p:sp>
        <p:nvSpPr>
          <p:cNvPr id="52" name="文字方塊 51"/>
          <p:cNvSpPr txBox="1"/>
          <p:nvPr/>
        </p:nvSpPr>
        <p:spPr>
          <a:xfrm>
            <a:off x="5228900" y="3562359"/>
            <a:ext cx="639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2400" dirty="0"/>
              <a:t>10:</a:t>
            </a:r>
            <a:endParaRPr lang="zh-TW" altLang="en-US" sz="2400" dirty="0"/>
          </a:p>
        </p:txBody>
      </p:sp>
      <p:sp>
        <p:nvSpPr>
          <p:cNvPr id="53" name="文字方塊 52"/>
          <p:cNvSpPr txBox="1"/>
          <p:nvPr/>
        </p:nvSpPr>
        <p:spPr>
          <a:xfrm>
            <a:off x="5291125" y="5789241"/>
            <a:ext cx="5963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16:</a:t>
            </a:r>
            <a:endParaRPr lang="zh-TW" altLang="en-US" sz="2400" dirty="0"/>
          </a:p>
        </p:txBody>
      </p:sp>
      <p:sp>
        <p:nvSpPr>
          <p:cNvPr id="55" name="矩形 54"/>
          <p:cNvSpPr/>
          <p:nvPr/>
        </p:nvSpPr>
        <p:spPr>
          <a:xfrm>
            <a:off x="5887504" y="145282"/>
            <a:ext cx="270000" cy="27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56" name="矩形 55"/>
          <p:cNvSpPr/>
          <p:nvPr/>
        </p:nvSpPr>
        <p:spPr>
          <a:xfrm>
            <a:off x="5887504" y="614270"/>
            <a:ext cx="270000" cy="27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57" name="矩形 56"/>
          <p:cNvSpPr/>
          <p:nvPr/>
        </p:nvSpPr>
        <p:spPr>
          <a:xfrm>
            <a:off x="5887504" y="1056629"/>
            <a:ext cx="270000" cy="27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58" name="矩形 57"/>
          <p:cNvSpPr/>
          <p:nvPr/>
        </p:nvSpPr>
        <p:spPr>
          <a:xfrm>
            <a:off x="5887504" y="1518425"/>
            <a:ext cx="270000" cy="27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59" name="矩形 58"/>
          <p:cNvSpPr/>
          <p:nvPr/>
        </p:nvSpPr>
        <p:spPr>
          <a:xfrm>
            <a:off x="5887504" y="2356323"/>
            <a:ext cx="270000" cy="27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60" name="矩形 59"/>
          <p:cNvSpPr/>
          <p:nvPr/>
        </p:nvSpPr>
        <p:spPr>
          <a:xfrm>
            <a:off x="5887504" y="2825311"/>
            <a:ext cx="270000" cy="27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61" name="矩形 60"/>
          <p:cNvSpPr/>
          <p:nvPr/>
        </p:nvSpPr>
        <p:spPr>
          <a:xfrm>
            <a:off x="5887504" y="3267670"/>
            <a:ext cx="270000" cy="27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62" name="矩形 61"/>
          <p:cNvSpPr/>
          <p:nvPr/>
        </p:nvSpPr>
        <p:spPr>
          <a:xfrm>
            <a:off x="5887504" y="3729466"/>
            <a:ext cx="270000" cy="27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63" name="矩形 62"/>
          <p:cNvSpPr/>
          <p:nvPr/>
        </p:nvSpPr>
        <p:spPr>
          <a:xfrm>
            <a:off x="5887504" y="4519573"/>
            <a:ext cx="270000" cy="27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64" name="矩形 63"/>
          <p:cNvSpPr/>
          <p:nvPr/>
        </p:nvSpPr>
        <p:spPr>
          <a:xfrm>
            <a:off x="5887504" y="4988561"/>
            <a:ext cx="270000" cy="27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65" name="矩形 64"/>
          <p:cNvSpPr/>
          <p:nvPr/>
        </p:nvSpPr>
        <p:spPr>
          <a:xfrm>
            <a:off x="5887504" y="5430920"/>
            <a:ext cx="270000" cy="27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66" name="矩形 65"/>
          <p:cNvSpPr/>
          <p:nvPr/>
        </p:nvSpPr>
        <p:spPr>
          <a:xfrm>
            <a:off x="5887504" y="5892716"/>
            <a:ext cx="270000" cy="27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cxnSp>
        <p:nvCxnSpPr>
          <p:cNvPr id="68" name="直線單箭頭接點 67"/>
          <p:cNvCxnSpPr>
            <a:stCxn id="55" idx="3"/>
          </p:cNvCxnSpPr>
          <p:nvPr/>
        </p:nvCxnSpPr>
        <p:spPr>
          <a:xfrm>
            <a:off x="6157504" y="280282"/>
            <a:ext cx="1421404" cy="1277311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單箭頭接點 68"/>
          <p:cNvCxnSpPr>
            <a:stCxn id="56" idx="3"/>
          </p:cNvCxnSpPr>
          <p:nvPr/>
        </p:nvCxnSpPr>
        <p:spPr>
          <a:xfrm>
            <a:off x="6157504" y="749270"/>
            <a:ext cx="1421404" cy="80832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線單箭頭接點 70"/>
          <p:cNvCxnSpPr>
            <a:stCxn id="57" idx="3"/>
          </p:cNvCxnSpPr>
          <p:nvPr/>
        </p:nvCxnSpPr>
        <p:spPr>
          <a:xfrm>
            <a:off x="6157504" y="1191629"/>
            <a:ext cx="1421404" cy="365964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線單箭頭接點 78"/>
          <p:cNvCxnSpPr/>
          <p:nvPr/>
        </p:nvCxnSpPr>
        <p:spPr>
          <a:xfrm flipV="1">
            <a:off x="6177394" y="1596965"/>
            <a:ext cx="1351279" cy="894439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線單箭頭接點 79"/>
          <p:cNvCxnSpPr>
            <a:endCxn id="109" idx="2"/>
          </p:cNvCxnSpPr>
          <p:nvPr/>
        </p:nvCxnSpPr>
        <p:spPr>
          <a:xfrm flipV="1">
            <a:off x="6177393" y="1537263"/>
            <a:ext cx="1371154" cy="1415807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線單箭頭接點 80"/>
          <p:cNvCxnSpPr>
            <a:endCxn id="109" idx="2"/>
          </p:cNvCxnSpPr>
          <p:nvPr/>
        </p:nvCxnSpPr>
        <p:spPr>
          <a:xfrm flipV="1">
            <a:off x="6177393" y="1537263"/>
            <a:ext cx="1371154" cy="1863113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線單箭頭接點 81"/>
          <p:cNvCxnSpPr>
            <a:stCxn id="63" idx="3"/>
          </p:cNvCxnSpPr>
          <p:nvPr/>
        </p:nvCxnSpPr>
        <p:spPr>
          <a:xfrm flipV="1">
            <a:off x="6157504" y="1644696"/>
            <a:ext cx="1351280" cy="3009877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線單箭頭接點 82"/>
          <p:cNvCxnSpPr>
            <a:endCxn id="109" idx="2"/>
          </p:cNvCxnSpPr>
          <p:nvPr/>
        </p:nvCxnSpPr>
        <p:spPr>
          <a:xfrm flipV="1">
            <a:off x="6157503" y="1537263"/>
            <a:ext cx="1391044" cy="356512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線單箭頭接點 83"/>
          <p:cNvCxnSpPr>
            <a:endCxn id="109" idx="2"/>
          </p:cNvCxnSpPr>
          <p:nvPr/>
        </p:nvCxnSpPr>
        <p:spPr>
          <a:xfrm flipV="1">
            <a:off x="6157503" y="1537263"/>
            <a:ext cx="1391044" cy="4012428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橢圓 108"/>
          <p:cNvSpPr/>
          <p:nvPr/>
        </p:nvSpPr>
        <p:spPr>
          <a:xfrm>
            <a:off x="7548547" y="1177263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3</a:t>
            </a:r>
            <a:endParaRPr lang="zh-TW" altLang="en-US" sz="2400" dirty="0"/>
          </a:p>
        </p:txBody>
      </p:sp>
      <p:sp>
        <p:nvSpPr>
          <p:cNvPr id="110" name="橢圓 109"/>
          <p:cNvSpPr/>
          <p:nvPr/>
        </p:nvSpPr>
        <p:spPr>
          <a:xfrm>
            <a:off x="7528673" y="2973466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-1</a:t>
            </a:r>
            <a:endParaRPr lang="zh-TW" altLang="en-US" sz="2400" dirty="0"/>
          </a:p>
        </p:txBody>
      </p:sp>
      <p:sp>
        <p:nvSpPr>
          <p:cNvPr id="117" name="橢圓 116"/>
          <p:cNvSpPr/>
          <p:nvPr/>
        </p:nvSpPr>
        <p:spPr>
          <a:xfrm>
            <a:off x="446463" y="160780"/>
            <a:ext cx="454965" cy="454965"/>
          </a:xfrm>
          <a:prstGeom prst="ellipse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8" name="橢圓 117"/>
          <p:cNvSpPr/>
          <p:nvPr/>
        </p:nvSpPr>
        <p:spPr>
          <a:xfrm>
            <a:off x="998655" y="132552"/>
            <a:ext cx="454965" cy="454965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9" name="橢圓 118"/>
          <p:cNvSpPr/>
          <p:nvPr/>
        </p:nvSpPr>
        <p:spPr>
          <a:xfrm>
            <a:off x="1509844" y="145282"/>
            <a:ext cx="454965" cy="454965"/>
          </a:xfrm>
          <a:prstGeom prst="ellipse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0" name="橢圓 119"/>
          <p:cNvSpPr/>
          <p:nvPr/>
        </p:nvSpPr>
        <p:spPr>
          <a:xfrm>
            <a:off x="446463" y="619044"/>
            <a:ext cx="454965" cy="454965"/>
          </a:xfrm>
          <a:prstGeom prst="ellipse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1" name="橢圓 120"/>
          <p:cNvSpPr/>
          <p:nvPr/>
        </p:nvSpPr>
        <p:spPr>
          <a:xfrm>
            <a:off x="998655" y="590816"/>
            <a:ext cx="454965" cy="454965"/>
          </a:xfrm>
          <a:prstGeom prst="ellipse">
            <a:avLst/>
          </a:prstGeom>
          <a:noFill/>
          <a:ln w="762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2" name="橢圓 121"/>
          <p:cNvSpPr/>
          <p:nvPr/>
        </p:nvSpPr>
        <p:spPr>
          <a:xfrm>
            <a:off x="1509844" y="603546"/>
            <a:ext cx="454965" cy="454965"/>
          </a:xfrm>
          <a:prstGeom prst="ellipse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3" name="橢圓 122"/>
          <p:cNvSpPr/>
          <p:nvPr/>
        </p:nvSpPr>
        <p:spPr>
          <a:xfrm>
            <a:off x="459086" y="1075126"/>
            <a:ext cx="454965" cy="454965"/>
          </a:xfrm>
          <a:prstGeom prst="ellipse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4" name="橢圓 123"/>
          <p:cNvSpPr/>
          <p:nvPr/>
        </p:nvSpPr>
        <p:spPr>
          <a:xfrm>
            <a:off x="1011278" y="1046898"/>
            <a:ext cx="454965" cy="454965"/>
          </a:xfrm>
          <a:prstGeom prst="ellipse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5" name="橢圓 124"/>
          <p:cNvSpPr/>
          <p:nvPr/>
        </p:nvSpPr>
        <p:spPr>
          <a:xfrm>
            <a:off x="1522467" y="1059628"/>
            <a:ext cx="454965" cy="454965"/>
          </a:xfrm>
          <a:prstGeom prst="ellipse">
            <a:avLst/>
          </a:prstGeom>
          <a:noFill/>
          <a:ln w="762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7" name="文字方塊 66"/>
          <p:cNvSpPr txBox="1"/>
          <p:nvPr/>
        </p:nvSpPr>
        <p:spPr>
          <a:xfrm>
            <a:off x="6515549" y="5760325"/>
            <a:ext cx="2126717" cy="461665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TW" sz="2400" dirty="0"/>
              <a:t>Shared weights</a:t>
            </a:r>
            <a:endParaRPr lang="zh-TW" altLang="en-US" sz="2400" dirty="0"/>
          </a:p>
        </p:txBody>
      </p:sp>
      <p:cxnSp>
        <p:nvCxnSpPr>
          <p:cNvPr id="72" name="直線單箭頭接點 71"/>
          <p:cNvCxnSpPr>
            <a:stCxn id="56" idx="3"/>
            <a:endCxn id="110" idx="2"/>
          </p:cNvCxnSpPr>
          <p:nvPr/>
        </p:nvCxnSpPr>
        <p:spPr>
          <a:xfrm>
            <a:off x="6157504" y="749270"/>
            <a:ext cx="1371169" cy="2584196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線單箭頭接點 72"/>
          <p:cNvCxnSpPr>
            <a:stCxn id="57" idx="3"/>
            <a:endCxn id="110" idx="2"/>
          </p:cNvCxnSpPr>
          <p:nvPr/>
        </p:nvCxnSpPr>
        <p:spPr>
          <a:xfrm>
            <a:off x="6157504" y="1191629"/>
            <a:ext cx="1371169" cy="214183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線單箭頭接點 73"/>
          <p:cNvCxnSpPr>
            <a:stCxn id="58" idx="3"/>
            <a:endCxn id="110" idx="2"/>
          </p:cNvCxnSpPr>
          <p:nvPr/>
        </p:nvCxnSpPr>
        <p:spPr>
          <a:xfrm>
            <a:off x="6157504" y="1653425"/>
            <a:ext cx="1371169" cy="1680041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線單箭頭接點 74"/>
          <p:cNvCxnSpPr>
            <a:endCxn id="110" idx="2"/>
          </p:cNvCxnSpPr>
          <p:nvPr/>
        </p:nvCxnSpPr>
        <p:spPr>
          <a:xfrm>
            <a:off x="6186794" y="2980636"/>
            <a:ext cx="1341879" cy="35283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線單箭頭接點 75"/>
          <p:cNvCxnSpPr>
            <a:endCxn id="110" idx="2"/>
          </p:cNvCxnSpPr>
          <p:nvPr/>
        </p:nvCxnSpPr>
        <p:spPr>
          <a:xfrm flipV="1">
            <a:off x="6173541" y="3333466"/>
            <a:ext cx="1355132" cy="125038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線單箭頭接點 76"/>
          <p:cNvCxnSpPr>
            <a:endCxn id="110" idx="2"/>
          </p:cNvCxnSpPr>
          <p:nvPr/>
        </p:nvCxnSpPr>
        <p:spPr>
          <a:xfrm flipV="1">
            <a:off x="6173556" y="3333466"/>
            <a:ext cx="1355117" cy="56999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線單箭頭接點 77"/>
          <p:cNvCxnSpPr>
            <a:stCxn id="64" idx="3"/>
          </p:cNvCxnSpPr>
          <p:nvPr/>
        </p:nvCxnSpPr>
        <p:spPr>
          <a:xfrm flipV="1">
            <a:off x="6157504" y="3361033"/>
            <a:ext cx="1336956" cy="1762528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線單箭頭接點 84"/>
          <p:cNvCxnSpPr>
            <a:stCxn id="65" idx="3"/>
          </p:cNvCxnSpPr>
          <p:nvPr/>
        </p:nvCxnSpPr>
        <p:spPr>
          <a:xfrm flipV="1">
            <a:off x="6157504" y="3326993"/>
            <a:ext cx="1359292" cy="2238927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線單箭頭接點 85"/>
          <p:cNvCxnSpPr>
            <a:stCxn id="66" idx="3"/>
          </p:cNvCxnSpPr>
          <p:nvPr/>
        </p:nvCxnSpPr>
        <p:spPr>
          <a:xfrm flipV="1">
            <a:off x="6157504" y="3389926"/>
            <a:ext cx="1344118" cy="2637790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文字方塊 87"/>
          <p:cNvSpPr txBox="1"/>
          <p:nvPr/>
        </p:nvSpPr>
        <p:spPr>
          <a:xfrm>
            <a:off x="708602" y="4640718"/>
            <a:ext cx="23470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6 x 6 image</a:t>
            </a:r>
            <a:endParaRPr lang="zh-TW" altLang="en-US" sz="2400" dirty="0"/>
          </a:p>
        </p:txBody>
      </p:sp>
      <p:pic>
        <p:nvPicPr>
          <p:cNvPr id="87" name="圖片 8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4876" y="1215655"/>
            <a:ext cx="2229885" cy="224284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35" name="直線單箭頭接點 34"/>
          <p:cNvCxnSpPr/>
          <p:nvPr/>
        </p:nvCxnSpPr>
        <p:spPr>
          <a:xfrm flipV="1">
            <a:off x="2328458" y="1557594"/>
            <a:ext cx="945481" cy="93381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33"/>
          <p:cNvCxnSpPr/>
          <p:nvPr/>
        </p:nvCxnSpPr>
        <p:spPr>
          <a:xfrm>
            <a:off x="2022123" y="837829"/>
            <a:ext cx="1251816" cy="68580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文字方塊 91"/>
          <p:cNvSpPr txBox="1"/>
          <p:nvPr/>
        </p:nvSpPr>
        <p:spPr>
          <a:xfrm>
            <a:off x="619053" y="5258561"/>
            <a:ext cx="2797248" cy="52322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800" dirty="0"/>
              <a:t>Less parameters!</a:t>
            </a:r>
            <a:endParaRPr lang="zh-TW" altLang="en-US" sz="2800" dirty="0"/>
          </a:p>
        </p:txBody>
      </p:sp>
      <p:sp>
        <p:nvSpPr>
          <p:cNvPr id="93" name="文字方塊 92"/>
          <p:cNvSpPr txBox="1"/>
          <p:nvPr/>
        </p:nvSpPr>
        <p:spPr>
          <a:xfrm>
            <a:off x="629478" y="5937959"/>
            <a:ext cx="3485322" cy="52322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800" dirty="0"/>
              <a:t>Even less parameters!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456853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0" grpId="0" animBg="1"/>
      <p:bldP spid="67" grpId="0" animBg="1"/>
      <p:bldP spid="9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The whole CNN</a:t>
            </a:r>
            <a:endParaRPr lang="zh-TW" altLang="en-US" dirty="0"/>
          </a:p>
        </p:txBody>
      </p:sp>
      <p:grpSp>
        <p:nvGrpSpPr>
          <p:cNvPr id="4" name="群組 3"/>
          <p:cNvGrpSpPr/>
          <p:nvPr/>
        </p:nvGrpSpPr>
        <p:grpSpPr>
          <a:xfrm>
            <a:off x="749703" y="2274347"/>
            <a:ext cx="2906568" cy="3201477"/>
            <a:chOff x="-1626455" y="3999117"/>
            <a:chExt cx="2906568" cy="3201477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 flipH="1">
              <a:off x="-1736746" y="4748962"/>
              <a:ext cx="3201477" cy="1701788"/>
            </a:xfrm>
            <a:prstGeom prst="rect">
              <a:avLst/>
            </a:prstGeom>
          </p:spPr>
        </p:pic>
        <p:sp>
          <p:nvSpPr>
            <p:cNvPr id="6" name="文字方塊 5"/>
            <p:cNvSpPr txBox="1"/>
            <p:nvPr/>
          </p:nvSpPr>
          <p:spPr>
            <a:xfrm>
              <a:off x="-1626455" y="5442856"/>
              <a:ext cx="2906568" cy="830997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Fully Connected Feedforward network</a:t>
              </a:r>
              <a:endParaRPr lang="zh-TW" altLang="en-US" sz="2400" dirty="0"/>
            </a:p>
          </p:txBody>
        </p:sp>
      </p:grpSp>
      <p:pic>
        <p:nvPicPr>
          <p:cNvPr id="12290" name="Picture 2" descr="http://s.hswstatic.com/gif/whiskers-sam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5642" y="191529"/>
            <a:ext cx="1771005" cy="1204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字方塊 8"/>
          <p:cNvSpPr txBox="1"/>
          <p:nvPr/>
        </p:nvSpPr>
        <p:spPr>
          <a:xfrm>
            <a:off x="1277455" y="1705969"/>
            <a:ext cx="20467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cat dog ……</a:t>
            </a:r>
            <a:endParaRPr lang="zh-TW" altLang="en-US" sz="2400" dirty="0"/>
          </a:p>
        </p:txBody>
      </p:sp>
      <p:sp>
        <p:nvSpPr>
          <p:cNvPr id="11" name="矩形 10"/>
          <p:cNvSpPr/>
          <p:nvPr/>
        </p:nvSpPr>
        <p:spPr>
          <a:xfrm>
            <a:off x="5249923" y="1929505"/>
            <a:ext cx="1736724" cy="55648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Convolution</a:t>
            </a:r>
            <a:endParaRPr lang="zh-TW" altLang="en-US" sz="2400" dirty="0"/>
          </a:p>
        </p:txBody>
      </p:sp>
      <p:sp>
        <p:nvSpPr>
          <p:cNvPr id="13" name="矩形 12"/>
          <p:cNvSpPr/>
          <p:nvPr/>
        </p:nvSpPr>
        <p:spPr>
          <a:xfrm>
            <a:off x="5249923" y="3029517"/>
            <a:ext cx="1736724" cy="55648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Max Pooling</a:t>
            </a:r>
            <a:endParaRPr lang="zh-TW" altLang="en-US" sz="2400" dirty="0"/>
          </a:p>
        </p:txBody>
      </p:sp>
      <p:sp>
        <p:nvSpPr>
          <p:cNvPr id="14" name="矩形 13"/>
          <p:cNvSpPr/>
          <p:nvPr/>
        </p:nvSpPr>
        <p:spPr>
          <a:xfrm>
            <a:off x="5249923" y="4097730"/>
            <a:ext cx="1736724" cy="55648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Convolution</a:t>
            </a:r>
            <a:endParaRPr lang="zh-TW" altLang="en-US" sz="2400" dirty="0"/>
          </a:p>
        </p:txBody>
      </p:sp>
      <p:sp>
        <p:nvSpPr>
          <p:cNvPr id="15" name="矩形 14"/>
          <p:cNvSpPr/>
          <p:nvPr/>
        </p:nvSpPr>
        <p:spPr>
          <a:xfrm>
            <a:off x="5249923" y="5130982"/>
            <a:ext cx="1736724" cy="55648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Max Pooling</a:t>
            </a:r>
            <a:endParaRPr lang="zh-TW" altLang="en-US" sz="2400" dirty="0"/>
          </a:p>
        </p:txBody>
      </p:sp>
      <p:sp>
        <p:nvSpPr>
          <p:cNvPr id="16" name="文字方塊 15"/>
          <p:cNvSpPr txBox="1"/>
          <p:nvPr/>
        </p:nvSpPr>
        <p:spPr>
          <a:xfrm>
            <a:off x="3324218" y="6055666"/>
            <a:ext cx="1556991" cy="46166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Flatten</a:t>
            </a:r>
            <a:endParaRPr lang="zh-TW" altLang="en-US" sz="2400" dirty="0"/>
          </a:p>
        </p:txBody>
      </p:sp>
      <p:sp>
        <p:nvSpPr>
          <p:cNvPr id="12" name="向下箭號 11"/>
          <p:cNvSpPr/>
          <p:nvPr/>
        </p:nvSpPr>
        <p:spPr>
          <a:xfrm>
            <a:off x="5869620" y="1451760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向下箭號 17"/>
          <p:cNvSpPr/>
          <p:nvPr/>
        </p:nvSpPr>
        <p:spPr>
          <a:xfrm>
            <a:off x="5869620" y="2562542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向下箭號 18"/>
          <p:cNvSpPr/>
          <p:nvPr/>
        </p:nvSpPr>
        <p:spPr>
          <a:xfrm>
            <a:off x="5869620" y="3654185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向下箭號 19"/>
          <p:cNvSpPr/>
          <p:nvPr/>
        </p:nvSpPr>
        <p:spPr>
          <a:xfrm>
            <a:off x="5869620" y="4689178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右彎箭號 16"/>
          <p:cNvSpPr/>
          <p:nvPr/>
        </p:nvSpPr>
        <p:spPr>
          <a:xfrm rot="10800000">
            <a:off x="4881209" y="5753402"/>
            <a:ext cx="1378857" cy="751743"/>
          </a:xfrm>
          <a:prstGeom prst="bentArrow">
            <a:avLst>
              <a:gd name="adj1" fmla="val 36585"/>
              <a:gd name="adj2" fmla="val 25000"/>
              <a:gd name="adj3" fmla="val 25000"/>
              <a:gd name="adj4" fmla="val 4375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2" name="右彎箭號 21"/>
          <p:cNvSpPr/>
          <p:nvPr/>
        </p:nvSpPr>
        <p:spPr>
          <a:xfrm rot="16200000">
            <a:off x="2154214" y="5340912"/>
            <a:ext cx="968423" cy="1238252"/>
          </a:xfrm>
          <a:prstGeom prst="bentArrow">
            <a:avLst>
              <a:gd name="adj1" fmla="val 28061"/>
              <a:gd name="adj2" fmla="val 25000"/>
              <a:gd name="adj3" fmla="val 25000"/>
              <a:gd name="adj4" fmla="val 4375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7424968" y="3414758"/>
            <a:ext cx="16906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Can repeat many times</a:t>
            </a:r>
            <a:endParaRPr lang="zh-TW" altLang="en-US" sz="2400" dirty="0"/>
          </a:p>
        </p:txBody>
      </p:sp>
      <p:sp>
        <p:nvSpPr>
          <p:cNvPr id="23" name="左大括弧 22"/>
          <p:cNvSpPr/>
          <p:nvPr/>
        </p:nvSpPr>
        <p:spPr>
          <a:xfrm flipH="1">
            <a:off x="7026249" y="1806541"/>
            <a:ext cx="334434" cy="4047433"/>
          </a:xfrm>
          <a:prstGeom prst="leftBrace">
            <a:avLst>
              <a:gd name="adj1" fmla="val 72890"/>
              <a:gd name="adj2" fmla="val 50000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矩形 23"/>
          <p:cNvSpPr/>
          <p:nvPr/>
        </p:nvSpPr>
        <p:spPr>
          <a:xfrm>
            <a:off x="5169420" y="2977281"/>
            <a:ext cx="1856830" cy="69651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矩形 25"/>
          <p:cNvSpPr/>
          <p:nvPr/>
        </p:nvSpPr>
        <p:spPr>
          <a:xfrm>
            <a:off x="5169420" y="5080581"/>
            <a:ext cx="1856830" cy="69651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85916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CNN – Max Pooling</a:t>
            </a:r>
            <a:endParaRPr lang="zh-TW" altLang="en-US" dirty="0"/>
          </a:p>
        </p:txBody>
      </p:sp>
      <p:sp>
        <p:nvSpPr>
          <p:cNvPr id="12" name="橢圓 11"/>
          <p:cNvSpPr/>
          <p:nvPr/>
        </p:nvSpPr>
        <p:spPr>
          <a:xfrm>
            <a:off x="895269" y="3285294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3</a:t>
            </a:r>
            <a:endParaRPr lang="zh-TW" altLang="en-US" sz="2400" dirty="0"/>
          </a:p>
        </p:txBody>
      </p:sp>
      <p:sp>
        <p:nvSpPr>
          <p:cNvPr id="13" name="橢圓 12"/>
          <p:cNvSpPr/>
          <p:nvPr/>
        </p:nvSpPr>
        <p:spPr>
          <a:xfrm>
            <a:off x="1737098" y="3285294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-1</a:t>
            </a:r>
            <a:endParaRPr lang="zh-TW" altLang="en-US" sz="2400" dirty="0"/>
          </a:p>
        </p:txBody>
      </p:sp>
      <p:sp>
        <p:nvSpPr>
          <p:cNvPr id="14" name="橢圓 13"/>
          <p:cNvSpPr/>
          <p:nvPr/>
        </p:nvSpPr>
        <p:spPr>
          <a:xfrm>
            <a:off x="2578927" y="3285294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-3</a:t>
            </a:r>
            <a:endParaRPr lang="zh-TW" altLang="en-US" sz="2400" dirty="0"/>
          </a:p>
        </p:txBody>
      </p:sp>
      <p:sp>
        <p:nvSpPr>
          <p:cNvPr id="15" name="橢圓 14"/>
          <p:cNvSpPr/>
          <p:nvPr/>
        </p:nvSpPr>
        <p:spPr>
          <a:xfrm>
            <a:off x="3420756" y="3285294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-1</a:t>
            </a:r>
            <a:endParaRPr lang="zh-TW" altLang="en-US" sz="2400" dirty="0"/>
          </a:p>
        </p:txBody>
      </p:sp>
      <p:sp>
        <p:nvSpPr>
          <p:cNvPr id="16" name="橢圓 15"/>
          <p:cNvSpPr/>
          <p:nvPr/>
        </p:nvSpPr>
        <p:spPr>
          <a:xfrm>
            <a:off x="895269" y="4085394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-3</a:t>
            </a:r>
            <a:endParaRPr lang="zh-TW" altLang="en-US" sz="2400" dirty="0"/>
          </a:p>
        </p:txBody>
      </p:sp>
      <p:sp>
        <p:nvSpPr>
          <p:cNvPr id="17" name="橢圓 16"/>
          <p:cNvSpPr/>
          <p:nvPr/>
        </p:nvSpPr>
        <p:spPr>
          <a:xfrm>
            <a:off x="1737098" y="4085394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18" name="橢圓 17"/>
          <p:cNvSpPr/>
          <p:nvPr/>
        </p:nvSpPr>
        <p:spPr>
          <a:xfrm>
            <a:off x="2578927" y="4085394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19" name="橢圓 18"/>
          <p:cNvSpPr/>
          <p:nvPr/>
        </p:nvSpPr>
        <p:spPr>
          <a:xfrm>
            <a:off x="3420756" y="4085394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-3</a:t>
            </a:r>
            <a:endParaRPr lang="zh-TW" altLang="en-US" sz="2400" dirty="0"/>
          </a:p>
        </p:txBody>
      </p:sp>
      <p:sp>
        <p:nvSpPr>
          <p:cNvPr id="20" name="橢圓 19"/>
          <p:cNvSpPr/>
          <p:nvPr/>
        </p:nvSpPr>
        <p:spPr>
          <a:xfrm>
            <a:off x="895269" y="4943166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-3</a:t>
            </a:r>
            <a:endParaRPr lang="zh-TW" altLang="en-US" sz="2400" dirty="0"/>
          </a:p>
        </p:txBody>
      </p:sp>
      <p:sp>
        <p:nvSpPr>
          <p:cNvPr id="21" name="橢圓 20"/>
          <p:cNvSpPr/>
          <p:nvPr/>
        </p:nvSpPr>
        <p:spPr>
          <a:xfrm>
            <a:off x="1737098" y="4943166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-3</a:t>
            </a:r>
            <a:endParaRPr lang="zh-TW" altLang="en-US" sz="2400" dirty="0"/>
          </a:p>
        </p:txBody>
      </p:sp>
      <p:sp>
        <p:nvSpPr>
          <p:cNvPr id="22" name="橢圓 21"/>
          <p:cNvSpPr/>
          <p:nvPr/>
        </p:nvSpPr>
        <p:spPr>
          <a:xfrm>
            <a:off x="2578927" y="4943166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23" name="橢圓 22"/>
          <p:cNvSpPr/>
          <p:nvPr/>
        </p:nvSpPr>
        <p:spPr>
          <a:xfrm>
            <a:off x="3420756" y="4943166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24" name="橢圓 23"/>
          <p:cNvSpPr/>
          <p:nvPr/>
        </p:nvSpPr>
        <p:spPr>
          <a:xfrm>
            <a:off x="895269" y="5743266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3</a:t>
            </a:r>
            <a:endParaRPr lang="zh-TW" altLang="en-US" sz="2400" dirty="0"/>
          </a:p>
        </p:txBody>
      </p:sp>
      <p:sp>
        <p:nvSpPr>
          <p:cNvPr id="25" name="橢圓 24"/>
          <p:cNvSpPr/>
          <p:nvPr/>
        </p:nvSpPr>
        <p:spPr>
          <a:xfrm>
            <a:off x="1737098" y="5743266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-2</a:t>
            </a:r>
            <a:endParaRPr lang="zh-TW" altLang="en-US" sz="2400" dirty="0"/>
          </a:p>
        </p:txBody>
      </p:sp>
      <p:sp>
        <p:nvSpPr>
          <p:cNvPr id="26" name="橢圓 25"/>
          <p:cNvSpPr/>
          <p:nvPr/>
        </p:nvSpPr>
        <p:spPr>
          <a:xfrm>
            <a:off x="2578927" y="5743266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-2</a:t>
            </a:r>
            <a:endParaRPr lang="zh-TW" altLang="en-US" sz="2400" dirty="0"/>
          </a:p>
        </p:txBody>
      </p:sp>
      <p:sp>
        <p:nvSpPr>
          <p:cNvPr id="27" name="橢圓 26"/>
          <p:cNvSpPr/>
          <p:nvPr/>
        </p:nvSpPr>
        <p:spPr>
          <a:xfrm>
            <a:off x="3420756" y="5743266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-1</a:t>
            </a:r>
            <a:endParaRPr lang="zh-TW" altLang="en-US" sz="2400" dirty="0"/>
          </a:p>
        </p:txBody>
      </p:sp>
      <p:graphicFrame>
        <p:nvGraphicFramePr>
          <p:cNvPr id="35" name="表格 34"/>
          <p:cNvGraphicFramePr>
            <a:graphicFrameLocks noGrp="1"/>
          </p:cNvGraphicFramePr>
          <p:nvPr>
            <p:extLst/>
          </p:nvPr>
        </p:nvGraphicFramePr>
        <p:xfrm>
          <a:off x="5711842" y="1617399"/>
          <a:ext cx="162215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71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36" name="文字方塊 35"/>
          <p:cNvSpPr txBox="1"/>
          <p:nvPr/>
        </p:nvSpPr>
        <p:spPr>
          <a:xfrm>
            <a:off x="7200612" y="2086626"/>
            <a:ext cx="14481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Filter 2</a:t>
            </a:r>
            <a:endParaRPr lang="zh-TW" altLang="en-US" sz="2400" dirty="0"/>
          </a:p>
        </p:txBody>
      </p:sp>
      <p:sp>
        <p:nvSpPr>
          <p:cNvPr id="42" name="橢圓 41"/>
          <p:cNvSpPr/>
          <p:nvPr/>
        </p:nvSpPr>
        <p:spPr>
          <a:xfrm>
            <a:off x="5064249" y="3354180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-1</a:t>
            </a:r>
            <a:endParaRPr lang="zh-TW" altLang="en-US" sz="2400" dirty="0"/>
          </a:p>
        </p:txBody>
      </p:sp>
      <p:sp>
        <p:nvSpPr>
          <p:cNvPr id="43" name="橢圓 42"/>
          <p:cNvSpPr/>
          <p:nvPr/>
        </p:nvSpPr>
        <p:spPr>
          <a:xfrm>
            <a:off x="5906078" y="3354180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-1</a:t>
            </a:r>
            <a:endParaRPr lang="zh-TW" altLang="en-US" sz="2400" dirty="0"/>
          </a:p>
        </p:txBody>
      </p:sp>
      <p:sp>
        <p:nvSpPr>
          <p:cNvPr id="44" name="橢圓 43"/>
          <p:cNvSpPr/>
          <p:nvPr/>
        </p:nvSpPr>
        <p:spPr>
          <a:xfrm>
            <a:off x="6747907" y="3354180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-1</a:t>
            </a:r>
            <a:endParaRPr lang="zh-TW" altLang="en-US" sz="2400" dirty="0"/>
          </a:p>
        </p:txBody>
      </p:sp>
      <p:sp>
        <p:nvSpPr>
          <p:cNvPr id="45" name="橢圓 44"/>
          <p:cNvSpPr/>
          <p:nvPr/>
        </p:nvSpPr>
        <p:spPr>
          <a:xfrm>
            <a:off x="7589736" y="3354180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-1</a:t>
            </a:r>
            <a:endParaRPr lang="zh-TW" altLang="en-US" sz="2400" dirty="0"/>
          </a:p>
        </p:txBody>
      </p:sp>
      <p:sp>
        <p:nvSpPr>
          <p:cNvPr id="46" name="橢圓 45"/>
          <p:cNvSpPr/>
          <p:nvPr/>
        </p:nvSpPr>
        <p:spPr>
          <a:xfrm>
            <a:off x="5064249" y="4154280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-1</a:t>
            </a:r>
            <a:endParaRPr lang="zh-TW" altLang="en-US" sz="2400" dirty="0"/>
          </a:p>
        </p:txBody>
      </p:sp>
      <p:sp>
        <p:nvSpPr>
          <p:cNvPr id="47" name="橢圓 46"/>
          <p:cNvSpPr/>
          <p:nvPr/>
        </p:nvSpPr>
        <p:spPr>
          <a:xfrm>
            <a:off x="5906078" y="4154280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-1</a:t>
            </a:r>
            <a:endParaRPr lang="zh-TW" altLang="en-US" sz="2400" dirty="0"/>
          </a:p>
        </p:txBody>
      </p:sp>
      <p:sp>
        <p:nvSpPr>
          <p:cNvPr id="48" name="橢圓 47"/>
          <p:cNvSpPr/>
          <p:nvPr/>
        </p:nvSpPr>
        <p:spPr>
          <a:xfrm>
            <a:off x="6747907" y="4154280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-2</a:t>
            </a:r>
            <a:endParaRPr lang="zh-TW" altLang="en-US" sz="2400" dirty="0"/>
          </a:p>
        </p:txBody>
      </p:sp>
      <p:sp>
        <p:nvSpPr>
          <p:cNvPr id="49" name="橢圓 48"/>
          <p:cNvSpPr/>
          <p:nvPr/>
        </p:nvSpPr>
        <p:spPr>
          <a:xfrm>
            <a:off x="7589736" y="4154280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50" name="橢圓 49"/>
          <p:cNvSpPr/>
          <p:nvPr/>
        </p:nvSpPr>
        <p:spPr>
          <a:xfrm>
            <a:off x="5064249" y="5012052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-1</a:t>
            </a:r>
            <a:endParaRPr lang="zh-TW" altLang="en-US" sz="2400" dirty="0"/>
          </a:p>
        </p:txBody>
      </p:sp>
      <p:sp>
        <p:nvSpPr>
          <p:cNvPr id="51" name="橢圓 50"/>
          <p:cNvSpPr/>
          <p:nvPr/>
        </p:nvSpPr>
        <p:spPr>
          <a:xfrm>
            <a:off x="5906078" y="5012052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-1</a:t>
            </a:r>
            <a:endParaRPr lang="zh-TW" altLang="en-US" sz="2400" dirty="0"/>
          </a:p>
        </p:txBody>
      </p:sp>
      <p:sp>
        <p:nvSpPr>
          <p:cNvPr id="52" name="橢圓 51"/>
          <p:cNvSpPr/>
          <p:nvPr/>
        </p:nvSpPr>
        <p:spPr>
          <a:xfrm>
            <a:off x="6747907" y="5012052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-2</a:t>
            </a:r>
            <a:endParaRPr lang="zh-TW" altLang="en-US" sz="2400" dirty="0"/>
          </a:p>
        </p:txBody>
      </p:sp>
      <p:sp>
        <p:nvSpPr>
          <p:cNvPr id="53" name="橢圓 52"/>
          <p:cNvSpPr/>
          <p:nvPr/>
        </p:nvSpPr>
        <p:spPr>
          <a:xfrm>
            <a:off x="7589736" y="5012052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54" name="橢圓 53"/>
          <p:cNvSpPr/>
          <p:nvPr/>
        </p:nvSpPr>
        <p:spPr>
          <a:xfrm>
            <a:off x="5064249" y="5812152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-1</a:t>
            </a:r>
            <a:endParaRPr lang="zh-TW" altLang="en-US" sz="2400" dirty="0"/>
          </a:p>
        </p:txBody>
      </p:sp>
      <p:sp>
        <p:nvSpPr>
          <p:cNvPr id="55" name="橢圓 54"/>
          <p:cNvSpPr/>
          <p:nvPr/>
        </p:nvSpPr>
        <p:spPr>
          <a:xfrm>
            <a:off x="5906078" y="5812152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56" name="橢圓 55"/>
          <p:cNvSpPr/>
          <p:nvPr/>
        </p:nvSpPr>
        <p:spPr>
          <a:xfrm>
            <a:off x="6747907" y="5812152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-4</a:t>
            </a:r>
            <a:endParaRPr lang="zh-TW" altLang="en-US" sz="2400" dirty="0"/>
          </a:p>
        </p:txBody>
      </p:sp>
      <p:sp>
        <p:nvSpPr>
          <p:cNvPr id="57" name="橢圓 56"/>
          <p:cNvSpPr/>
          <p:nvPr/>
        </p:nvSpPr>
        <p:spPr>
          <a:xfrm>
            <a:off x="7589736" y="5812152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3</a:t>
            </a:r>
            <a:endParaRPr lang="zh-TW" altLang="en-US" sz="2400" dirty="0"/>
          </a:p>
        </p:txBody>
      </p:sp>
      <p:graphicFrame>
        <p:nvGraphicFramePr>
          <p:cNvPr id="58" name="表格 57"/>
          <p:cNvGraphicFramePr>
            <a:graphicFrameLocks noGrp="1"/>
          </p:cNvGraphicFramePr>
          <p:nvPr>
            <p:extLst/>
          </p:nvPr>
        </p:nvGraphicFramePr>
        <p:xfrm>
          <a:off x="1706936" y="1617399"/>
          <a:ext cx="162215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71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59" name="文字方塊 58"/>
          <p:cNvSpPr txBox="1"/>
          <p:nvPr/>
        </p:nvSpPr>
        <p:spPr>
          <a:xfrm>
            <a:off x="3329090" y="2072366"/>
            <a:ext cx="14481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Filter 1</a:t>
            </a:r>
            <a:endParaRPr lang="zh-TW" altLang="en-US" sz="2400" dirty="0"/>
          </a:p>
        </p:txBody>
      </p:sp>
      <p:sp>
        <p:nvSpPr>
          <p:cNvPr id="3" name="矩形 2"/>
          <p:cNvSpPr/>
          <p:nvPr/>
        </p:nvSpPr>
        <p:spPr>
          <a:xfrm>
            <a:off x="895269" y="3285294"/>
            <a:ext cx="1561830" cy="15201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8" name="矩形 67"/>
          <p:cNvSpPr/>
          <p:nvPr/>
        </p:nvSpPr>
        <p:spPr>
          <a:xfrm>
            <a:off x="2578926" y="3285294"/>
            <a:ext cx="1561830" cy="15201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9" name="矩形 68"/>
          <p:cNvSpPr/>
          <p:nvPr/>
        </p:nvSpPr>
        <p:spPr>
          <a:xfrm>
            <a:off x="895269" y="4940857"/>
            <a:ext cx="1561830" cy="15201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0" name="矩形 69"/>
          <p:cNvSpPr/>
          <p:nvPr/>
        </p:nvSpPr>
        <p:spPr>
          <a:xfrm>
            <a:off x="2578926" y="4940857"/>
            <a:ext cx="1561830" cy="15201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1" name="矩形 70"/>
          <p:cNvSpPr/>
          <p:nvPr/>
        </p:nvSpPr>
        <p:spPr>
          <a:xfrm>
            <a:off x="5064250" y="3325344"/>
            <a:ext cx="1561830" cy="1520100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2" name="矩形 71"/>
          <p:cNvSpPr/>
          <p:nvPr/>
        </p:nvSpPr>
        <p:spPr>
          <a:xfrm>
            <a:off x="6747907" y="3325344"/>
            <a:ext cx="1561830" cy="1520100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3" name="矩形 72"/>
          <p:cNvSpPr/>
          <p:nvPr/>
        </p:nvSpPr>
        <p:spPr>
          <a:xfrm>
            <a:off x="5064250" y="4980907"/>
            <a:ext cx="1561830" cy="1520100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4" name="矩形 73"/>
          <p:cNvSpPr/>
          <p:nvPr/>
        </p:nvSpPr>
        <p:spPr>
          <a:xfrm>
            <a:off x="6747907" y="4980907"/>
            <a:ext cx="1561830" cy="1520100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29843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  <p:bldP spid="23" grpId="0" animBg="1"/>
      <p:bldP spid="24" grpId="0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36" grpId="0"/>
      <p:bldP spid="42" grpId="0" animBg="1"/>
      <p:bldP spid="42" grpId="1" animBg="1"/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  <p:bldP spid="47" grpId="0" animBg="1"/>
      <p:bldP spid="48" grpId="0" animBg="1"/>
      <p:bldP spid="48" grpId="1" animBg="1"/>
      <p:bldP spid="49" grpId="0" animBg="1"/>
      <p:bldP spid="50" grpId="0" animBg="1"/>
      <p:bldP spid="50" grpId="1" animBg="1"/>
      <p:bldP spid="51" grpId="0" animBg="1"/>
      <p:bldP spid="51" grpId="1" animBg="1"/>
      <p:bldP spid="52" grpId="0" animBg="1"/>
      <p:bldP spid="52" grpId="1" animBg="1"/>
      <p:bldP spid="53" grpId="0" animBg="1"/>
      <p:bldP spid="53" grpId="1" animBg="1"/>
      <p:bldP spid="54" grpId="0" animBg="1"/>
      <p:bldP spid="54" grpId="1" animBg="1"/>
      <p:bldP spid="55" grpId="0" animBg="1"/>
      <p:bldP spid="56" grpId="0" animBg="1"/>
      <p:bldP spid="56" grpId="1" animBg="1"/>
      <p:bldP spid="57" grpId="0" animBg="1"/>
      <p:bldP spid="59" grpId="0"/>
      <p:bldP spid="3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CNN – Max Pooling</a:t>
            </a:r>
            <a:endParaRPr lang="zh-TW" altLang="en-US" dirty="0"/>
          </a:p>
        </p:txBody>
      </p:sp>
      <p:graphicFrame>
        <p:nvGraphicFramePr>
          <p:cNvPr id="4" name="內容版面配置區 3"/>
          <p:cNvGraphicFramePr>
            <a:graphicFrameLocks/>
          </p:cNvGraphicFramePr>
          <p:nvPr>
            <p:extLst/>
          </p:nvPr>
        </p:nvGraphicFramePr>
        <p:xfrm>
          <a:off x="338635" y="2503457"/>
          <a:ext cx="2873970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899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5" name="文字方塊 4"/>
          <p:cNvSpPr txBox="1"/>
          <p:nvPr/>
        </p:nvSpPr>
        <p:spPr>
          <a:xfrm>
            <a:off x="602107" y="5493365"/>
            <a:ext cx="23470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6 x 6 image</a:t>
            </a:r>
            <a:endParaRPr lang="zh-TW" altLang="en-US" sz="2400" dirty="0"/>
          </a:p>
        </p:txBody>
      </p:sp>
      <p:sp>
        <p:nvSpPr>
          <p:cNvPr id="6" name="橢圓 5"/>
          <p:cNvSpPr/>
          <p:nvPr/>
        </p:nvSpPr>
        <p:spPr>
          <a:xfrm>
            <a:off x="6598679" y="3086837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3</a:t>
            </a:r>
            <a:endParaRPr lang="zh-TW" altLang="en-US" sz="2400" dirty="0"/>
          </a:p>
        </p:txBody>
      </p:sp>
      <p:sp>
        <p:nvSpPr>
          <p:cNvPr id="7" name="橢圓 6"/>
          <p:cNvSpPr/>
          <p:nvPr/>
        </p:nvSpPr>
        <p:spPr>
          <a:xfrm>
            <a:off x="7570286" y="3086837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8" name="橢圓 7"/>
          <p:cNvSpPr/>
          <p:nvPr/>
        </p:nvSpPr>
        <p:spPr>
          <a:xfrm>
            <a:off x="7570286" y="4195136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9" name="橢圓 8"/>
          <p:cNvSpPr/>
          <p:nvPr/>
        </p:nvSpPr>
        <p:spPr>
          <a:xfrm>
            <a:off x="6598679" y="4195136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3</a:t>
            </a:r>
            <a:endParaRPr lang="zh-TW" altLang="en-US" sz="2400" dirty="0"/>
          </a:p>
        </p:txBody>
      </p:sp>
      <p:sp>
        <p:nvSpPr>
          <p:cNvPr id="10" name="橢圓 9"/>
          <p:cNvSpPr/>
          <p:nvPr/>
        </p:nvSpPr>
        <p:spPr>
          <a:xfrm>
            <a:off x="6788771" y="3303596"/>
            <a:ext cx="720000" cy="720000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-1</a:t>
            </a:r>
            <a:endParaRPr lang="zh-TW" altLang="en-US" sz="2400" dirty="0"/>
          </a:p>
        </p:txBody>
      </p:sp>
      <p:sp>
        <p:nvSpPr>
          <p:cNvPr id="11" name="橢圓 10"/>
          <p:cNvSpPr/>
          <p:nvPr/>
        </p:nvSpPr>
        <p:spPr>
          <a:xfrm>
            <a:off x="7795350" y="3281294"/>
            <a:ext cx="720000" cy="720000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12" name="橢圓 11"/>
          <p:cNvSpPr/>
          <p:nvPr/>
        </p:nvSpPr>
        <p:spPr>
          <a:xfrm>
            <a:off x="7795350" y="4352180"/>
            <a:ext cx="720000" cy="720000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3</a:t>
            </a:r>
            <a:endParaRPr lang="zh-TW" altLang="en-US" sz="2400" dirty="0"/>
          </a:p>
        </p:txBody>
      </p:sp>
      <p:sp>
        <p:nvSpPr>
          <p:cNvPr id="13" name="橢圓 12"/>
          <p:cNvSpPr/>
          <p:nvPr/>
        </p:nvSpPr>
        <p:spPr>
          <a:xfrm>
            <a:off x="6803112" y="4354671"/>
            <a:ext cx="720000" cy="720000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14" name="文字方塊 13"/>
          <p:cNvSpPr txBox="1"/>
          <p:nvPr/>
        </p:nvSpPr>
        <p:spPr>
          <a:xfrm>
            <a:off x="6425893" y="5185949"/>
            <a:ext cx="23470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2 x 2 image</a:t>
            </a:r>
            <a:endParaRPr lang="zh-TW" altLang="en-US" sz="2400" dirty="0"/>
          </a:p>
        </p:txBody>
      </p:sp>
      <p:sp>
        <p:nvSpPr>
          <p:cNvPr id="15" name="文字方塊 14"/>
          <p:cNvSpPr txBox="1"/>
          <p:nvPr/>
        </p:nvSpPr>
        <p:spPr>
          <a:xfrm>
            <a:off x="6436727" y="5699909"/>
            <a:ext cx="226711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0000FF"/>
                </a:solidFill>
              </a:rPr>
              <a:t>Each filter </a:t>
            </a:r>
          </a:p>
          <a:p>
            <a:pPr algn="ctr"/>
            <a:r>
              <a:rPr lang="en-US" altLang="zh-TW" sz="2800" dirty="0">
                <a:solidFill>
                  <a:srgbClr val="0000FF"/>
                </a:solidFill>
              </a:rPr>
              <a:t>is a channel</a:t>
            </a:r>
            <a:endParaRPr lang="zh-TW" altLang="en-US" sz="2800" dirty="0">
              <a:solidFill>
                <a:srgbClr val="0000FF"/>
              </a:solidFill>
            </a:endParaRPr>
          </a:p>
        </p:txBody>
      </p:sp>
      <p:sp>
        <p:nvSpPr>
          <p:cNvPr id="16" name="向右箭號 15"/>
          <p:cNvSpPr/>
          <p:nvPr/>
        </p:nvSpPr>
        <p:spPr>
          <a:xfrm>
            <a:off x="3152252" y="2729341"/>
            <a:ext cx="859387" cy="84697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文字方塊 17"/>
          <p:cNvSpPr txBox="1"/>
          <p:nvPr/>
        </p:nvSpPr>
        <p:spPr>
          <a:xfrm>
            <a:off x="6436727" y="1957287"/>
            <a:ext cx="228072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New image </a:t>
            </a:r>
          </a:p>
          <a:p>
            <a:pPr algn="ctr"/>
            <a:r>
              <a:rPr lang="en-US" altLang="zh-TW" sz="2800" dirty="0"/>
              <a:t>but smaller</a:t>
            </a:r>
            <a:endParaRPr lang="zh-TW" altLang="en-US" sz="2800" dirty="0"/>
          </a:p>
        </p:txBody>
      </p:sp>
      <p:sp>
        <p:nvSpPr>
          <p:cNvPr id="19" name="矩形 18"/>
          <p:cNvSpPr/>
          <p:nvPr/>
        </p:nvSpPr>
        <p:spPr>
          <a:xfrm>
            <a:off x="4014707" y="2610493"/>
            <a:ext cx="1375221" cy="106705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Conv</a:t>
            </a:r>
            <a:endParaRPr lang="zh-TW" altLang="en-US" sz="2800" dirty="0"/>
          </a:p>
        </p:txBody>
      </p:sp>
      <p:sp>
        <p:nvSpPr>
          <p:cNvPr id="20" name="矩形 19"/>
          <p:cNvSpPr/>
          <p:nvPr/>
        </p:nvSpPr>
        <p:spPr>
          <a:xfrm>
            <a:off x="4011639" y="4187992"/>
            <a:ext cx="1378290" cy="106705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Max</a:t>
            </a:r>
          </a:p>
          <a:p>
            <a:pPr algn="ctr"/>
            <a:r>
              <a:rPr lang="en-US" altLang="zh-TW" sz="2800" dirty="0"/>
              <a:t>Pooling</a:t>
            </a:r>
            <a:endParaRPr lang="zh-TW" altLang="en-US" sz="2800" dirty="0"/>
          </a:p>
        </p:txBody>
      </p:sp>
      <p:sp>
        <p:nvSpPr>
          <p:cNvPr id="21" name="向右箭號 20"/>
          <p:cNvSpPr/>
          <p:nvPr/>
        </p:nvSpPr>
        <p:spPr>
          <a:xfrm>
            <a:off x="5378125" y="4289228"/>
            <a:ext cx="859387" cy="84697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向右箭號 21"/>
          <p:cNvSpPr/>
          <p:nvPr/>
        </p:nvSpPr>
        <p:spPr>
          <a:xfrm rot="5400000">
            <a:off x="4454982" y="3518705"/>
            <a:ext cx="491601" cy="84697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06161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Why CNN for Image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Some patterns are much smaller than the whole image</a:t>
            </a:r>
            <a:endParaRPr lang="zh-TW" altLang="en-US" dirty="0"/>
          </a:p>
        </p:txBody>
      </p:sp>
      <p:pic>
        <p:nvPicPr>
          <p:cNvPr id="15" name="Picture 4" descr="https://upload.wikimedia.org/wikipedia/commons/5/5e/Silverbird_in_Murchison_Falls_National_Park,_Uganda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429" y="4692617"/>
            <a:ext cx="2485663" cy="1657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AutoShape 8" descr="data:image/jpeg;base64,/9j/4AAQSkZJRgABAQAAAQABAAD/2wCEAAkGBxASEhAQDxIQDxAPDxAPEA8VFQ8QEBAQFRUWFhUVFRUYHSggGBomGxUVIjEhJSkrLi4uGB8zODMtNygtLisBCgoKDg0OFxAQGCseHx0tLS0tLSstLS0tKy0tLS0tLS0tLS0tLS0tLS0tLS0tKystLS0tKy0rLSstKystLTctLf/AABEIALUBFgMBIgACEQEDEQH/xAAbAAACAwEBAQAAAAAAAAAAAAADBAECBQAGB//EAEAQAAIBAgMFBQQHBgUFAAAAAAECAAMRBBIhBTFBUWETInGRoQYyQoEjUnKxwdHwQ2KSouHxFDNTgrIVY4PC0v/EABoBAAMBAQEBAAAAAAAAAAAAAAECAwAEBQb/xAAiEQEBAAICAgMBAQEBAAAAAAAAAQIRAxIhMQQTQVEykSL/2gAMAwEAAhEDEQA/APmaw1JIBDHsMsejBqNKaOHpwNJJoYZZy8iuMO4anNGisVoCPURFxPozSWMLAJO7Zb5bi/LjL4gYvBu8gtBO8tC2KO8ETId5TNE5KMi0uBKCXUThzp5F1EKolFEOiyWzSLoJe0lVkkR5R0GZWEInBY/bwCBLgSVWEVYlraQJxvCBZxWJR0FOAMKEk5ZPTaAIMi0PllSs0jaCMqSYS0qRKSFsVF4QEyqiXMa4lVJlCTLmDMX69sqXtIlGkyn1M+OUWmphZj0TNXCtPSrmjWoxjDYune2YA7rHT74pQaWr4EN3l38RznPlJ+qzevD0OHYHdqPkY7RqDmPC4nikpsh0zIfEiN0sZUHvBag5OAfVbH1gnH/KP2a/Hsw0yts4E1LMu8cJm0NpgcKtPorioh/21BcfxTQo7XQ7y1+qEH+VmjXGj3lmnYTEVVUX79tGUnvDwMINpITa5U8jOp42je4ZPmch/mtBY3CK/ep2PG28fIr+cMysJuz0OWl1Mx6LZTlZjTPPePnYflHalR0sW0W1+0GtMjqN4+6LlbVMco0FhkERw+IBOU6HhxB8DNBBOLO2Xytjq+l1EOglaaw6LJbNpKiSRLgTrRpR0FaSBL5ZIWHsGkAQiiQBCKJuzacBJtLBZYLFtbSgWTlhQknJAwGSVZIzkkMkLEykGyxtkgmWUxpLAgJxhCsG8culTBMJcmUJlcShkSZJMiWgPidLfNPDNM1DG6DS9c8bCVcoBtm562tGKe0bfAD/ALv6RPDtf5zRwuAznQMOtjaRuv2KefwVdpKfepsR9pT96Sy18Md9KqDzDpbyKytTZrLxUeLUk/5MJeng13tVpL4XqH+S49ZpIG6l3oG2TOv2ireoEgpS4uQOQCmV7Onf3gBzyg39ZDNRH+o/8KiEqxpUeFZh/wCNvwlP8JSJB7RW5HJVv5lZRaqa5aRPixY/dGaDMfdpovXvHz1M2zaR2VM91nqN4io5+WcETZw+zaYCk06h0uCFCgj95GI81iefj2jZh8NNcx9J6OjWFWmtr5lH7S2cnoFInPyWz0fFirh8Kaopmi6927HvIR1Ug6esJUwWJWplw1ZHUjSlWBRvlUF1OnQT0+GoJVTKbKw0KmwJ8dxlF2CxuvaZl4ad5eitykpNz3/0/bV8MLCbUYP2OIpPRqBc17ZqZHMMLi360m0h/vwgMR7Lgm7VSMt7G/e16xGlh61Mt2L9ooa5R1K3HGxvv8JLLHV8LY5y+2yJMyqO2aege9Ing26/Rv7R9KwOoII5ggjzEXRtwacYlW2hTU5bhm+qCLjx5SlQVKg17o35b28zxjTC3yXLkkEq7URSQAzW323D5yn/AFflTPn/AEiTYcDh/eHojdaNOO30S8mjI2q/+kD8zfwhKO3af7RWp9dHX01labDc9j5CXrYOnVGWwJPEb431WTyE5Gph6yOLoytbfbh4jhD5J4xsHVoH6LeCLam9uOXkf1aeh2Ftpa/cfu1bXGlg4HLr+vCPi/5qvme2lknZIfLOKwbak2pwTU46ywbLCWkmWLVBHqoidURpSUq5g2aXqCBYS2GRKhnnSjTp0TIHxlWh6LRVTD0zOhBs4WtoADlI4jS/zjOZuJY+JJmXg7k2HX0m1gcQiENdmO6wsoPS5/KTptRCL09Ix2VrZgRxAOlx0vCNth9yhKfEWAdv4nv6WizVHZszFmY7yblvOEBwo6feZYhBwLeOUD8funU0Nrnhv3WHiToJU10BsL1DyW4X5sRc/IDxi+xWGY6KoHIWLt4gG/nYCWKqD32LN9TV28gbDzMopd+4Ot6aaAdXP4m5kjIg1K1Nd+oog8h8VQ+kFMew9Y27tkS/vaeRPu36AExnDOKbdpTyhhqzsC7ep7vpMyriMuVqpYXAyUhYVXHgNKa+vjCUy7mzBbjXsxcU6Xj9ZvXwks/R49Ls3a9EjK4AJNy92TOemUi4+U2BWY/5YOUm1yco+U8lgCiVNbs1gSxF7fgPCezNE5AzEiwvYbyOg4SOPvQ5M1sMcxz3AvfRmt5XjFTFpYWFgLAAC5t1PKZWLxzFgFp5ad7Fibm/hxjCgkZVAGbQk8BKWePBJfJ/FbPSuo3hj7qgk2HM33TzGJ9matOrl7mIRsoICsQjb9W09DaelwJKgqCQl7Fvib8pqUnAUWI/dGhyg6X8Y+E/sC15nC4N0HuooU6ZVUMovuJA70NXYqN+Zt5PcBQdTNPGkLc5SfDfPPY1iQXBIN7rdrH9dDaQ+dy3i4//AD+r/E45yZ+RWqtuYWPoRBGsQRfW+7rM/EjEMFIZcm9rjvKb7gb2sfCcXIKhtGAt03+E8vj+ZyYY63LXrZfBwzy3PDQbF6kPcX4X8pn7R2viaVGuuEY9oyXpsBd1IILWuORbWEqYog3JzHdc6AeUDUrAFWuG48j1tx87SePyeTtLT34fHqwp7K7Q2jiXc11cUAoymoDmDCwIDEXbidd01cbmp5aiWVk7y8rg3t+ucDi/aW+WnTVmfLqti5sONl38OEBX2h3clZSpbQF1emrH6t7fq48I9nLny/Zjj13+I6w48Omd3H03CVu0RKgFs6K9uVwDCMJgexu2Eq0qdFl7GsqmyE5g4G8q19SBvXh4T0bLO242Xy4Ny+i7QTRhhBMIAK1FitVI84i1URoWzZCokXqCO1BFqglMaW4lWEiWedKdw0+JrCpBKIZZ3uc1QaxBGhHGP0qx0vYzNQw9N4tGPQbPo0z36xy0weHvueSj8ZWri1B+iWy7rtZmPXpEcPiiBlIDLyO8eB4R2v2aqjLmJZQzWtZWPw3tv+USGsDdzpnY9F3t8hwhlpW989kD+zXWs46/V+dvnF6VRhcgBL/HqWt4n8LS6WXvOTTU7231W+yOHjDaEhvMW+iRQBvNIHugc6r8fDSLVccFbLQtVrHu9ra6p0pL+MXas9X6KipSmfgB1bq54wq00pDfcNpnX363NafJP3+NzbqoiYekbswYs97VcQe8c/1KZPvNzbcLac4+tXIFRAM7aheCg/Ex4mJ1q/ZqpYLnYWo0R7qLzI5f8obAIQGqVCWOhcnUkncnz+6Jf6aNvAgKV4/EWO/q56ncBPR4TEZmyqCwHvNqflrPL4N7KznViw05udw8AJv7MxBQBBvY2zDefrGQvs/4Yx2HBOa1td3FQeNuG6UpkKDf4fXoJoYEqb5gCxYHnbl6Sa2HVn4AL3j0/V5THJPKM3H4ao4SkmjN3nO7KvEX4TVwgJa40SmMq9SNCzcz/WXygjMD7wuOekZpUlRLNbXUjn+ry3aRPW2fiK2YkaHpoQB1nlvafDOoJpLlUDUkqoLE2v8Aoaz2NLKb6anXlaZm3sF2iE086VdStRWZSoAte/K14vLjOXHSnFyXjz7R5KntBsvZhDxu27NbiOko1fTvMb7vAePOZ+z2FIlDVFUj3quoJJBNiTfXfxO68HXqOSrC4GoANyTcmeDn8frncdafScfNMsJk0cTiLZQoz3sO7e5J0A03nkBNnZPsXWqkPi3NFD+yXKaxH7zahNOAufAxn2F2MBfE1Vu+YrRDAXQDRn+0bkdALDfPcUxL8fFMZ4cHP8rLK6hfZOyaGHXLh6SUgRqQO832m3sfGPlAd4vfgdRIWEEq5LXmsf7HUGbtMMzYOqCD3NaRI1F6R0BB1BXLN1Q2Vc9i2UZiNAWtrbpeMGCeHtbPJPQLCBaGaBqTbGAPFqkYqGLOYdm2WqxSpHKkUqibs2yzTpYiTN2B8SWEWUEuBPX24Vw0IjQWWWAmbZynUmlszFBKiFiMmde0uARkvroZiq0YpvEsNK3Nt1HV2y0hTVrMthmBBFwVJ0sb3uJlLSdu9UNl+s17Hw5nwj+F2zWVRTvnRRZVPAcADy6GBxFUnvK3ZMSFBVe+xPDMST5Wgg2r4qsKQ7NVysR31axY8u0HDonzPKQh7P6at36j600O9uTHkohMRhKWGtdu2rMocJayqza3fXX8YlQoPUbMdebH7v6TWRjezqL1HNVznY8Tz4DoI+9f6uqobL/3Kp+Lw5dBB1jkHYpq7Czn6qnh4kS+FsDmI7lAWUfXrHd5Sdu/J41qC2KoNezAv1qt+V5sbOGZnb4aaimp6k2vMTBtkphj7zEkdWPH5C81cGpVLDfqfSw++JINrTwdfL3zrd2CjcBbQTRxTkJWy27tJSb7t1yJkpT7tFeQv5maOKzJSqnUZ3RR4TWSNPIWCxLM4DkZVAAsLWsNfKbGHp5zmYEgbh0Eztk4Mgi/xC5Y7vAevmZ6/D4bKFFgeJ6Rddsg3qMhMCT3msO96covidlByQXKrZsyg2D6HeOImrj6tgQFJ1Nh+MSxBcIGIu1i1tyj7XpOrGaiNr5ft7ZrJXNO1kZ6YFNNS2bMzMzG5LHLv6CGxOA7JlqH3adNbAa97MBbzM6u5q11yghVObPmzEsW1/IDheejXB53ZKlrGqlkHBKf0oHmFnP8ngxzly/Y6OH5GXH4/G7syjkponEKL/a3t6kzRpmKIYwhnB6mlN7MKYS8ArS4aLthCYJjOLwbtNsLVXMA5lnaBdodjKHUMWqGEqtFajQbbalRorUMK7QLQbDak6TadMO3xREjC04SnSjdLDz17k5piUFOWFGaVPCRmngon2H6MdaBhqeHM2UwMMmC6Qfa3RlU8PGUobuhuOh5zTp4SFGFk8uQehVdlduKlTKpcEF2zZGYG+vK+g4ScUiUAq0AzlhpVbcpO/d8QmlhlZDdTYkWOgII5EGM0nQG7Uhe4uUOS/ipBB8oZzTWsmuFnp5RARcLvOrVD8PMkxjA0u0ZadO5QGy34k+8xnqtpez1OrYq7FTYgJlVNdxy2tDbM9nzRz5QTemAjmxNzv8ACPvfoGQE7SqqKO4ndX8TPQJhtw36+gjOydjdnZnFySRoL2mrQwYIDDQ8jvHyjaDaMDs+5ubALaJ+0dUFlpJYga+LGN7SxJVgifVAPjzmFUftKtIAE/TAE8NOXPjJcuWsT4Ty9mtBFCLe5UWJ6zYo7hvmHgWu2ZvdAAA3kma9OuCdBa0Tiy/WzkVq0gAWPHcOUyNrZihU7zvHC022qC9zY3HpMHaWMGZ2uLIDr13D5D8J3Y3w5rPPh5KlshqVVayEWVbZSD3SbXIA375nv7U0qNSoX75Z2AYsq8r6W/dEb9pdt5mSjRBvUfs14XY8+mhmd7V7OwlClQdkWpVTEU6uYm7sqnM91O9dLW3C4kM85b197dEw1N32c2D7f0qzslZDQuyLSIu+YscutupGo01PKe3Rp8V2ht7BYis3YYd8O9UG57mUuobs2UJ7jEsb776dZ9M9icfUr4Sk9Zg9VcyMwILHKSFLjgxAHjv4zm5+LrO0mhwy34ejDS2aDE4zkUWLQbNOMG0JKh2i9R5dzF6hmDYbtF6hl3aLu0Jbkq7Sl5VjK3m0HcSdKZp03UO75pQoR+hh5fD0Zp4ehOvLJWQCjho7Swsao0I5ToSW9mZ64WEXDdJpLQhFoTeQZy4eEGHmiKEsKM2mjN7CVNCahoyppRbDxnohG4kR2njagAF7kaZunWW7GXWjFxyynqt1gmHx9QfVN9+/X1hDj3ZiMpFrEHXK3hY+kqlGM06UtjyZFuEJsahJFjc6Zza3yF4RKIphSN6bj1IIv6x9KUtVwuYW5zW3IJ4P4NhbMeAjL1tLj+klNmoEUM1rC7HS9/znn8VjiGqgupSlkuQCcrEnf/J8zOnHDrIlb2p3ae1sik336LzJ/ITHpUquIF/8ulwudT16wOKrq5NWopCJYJTIAZrDS/JRqeevjNOgjuoU91TZmO4m+uUfr7obl/fEGax9e3ka+ysS+KDYILSSkjU/8XVAcBm3mim5mA0udNTA7Z9j++v07VahWpWq16+o7KmFOUKvMkHw08foa0gAANANAJl+0WENVEoglO3qdg9Ue9TpOjZ7dSAFHVhOf7bcv4eTw8n7E+zeFxWzqRq0lDvUrVFqrdaiNmsMrAg2FhodNIH2YYYLHtQqswNS9Gr7opZswahUUAe6ynXk1+G73ewdkJhaFPDU2ZlpAgM1sxuSTe2nGE2lsqlWsaihyivkB3BmFr3GvD1MW8m7d+ZWk8HQJxEijTIVVJLFVUFjvYgWJljOfR6EYNoVoJ5tJUBzFajRmpFKgmkTtLVGi7tDVYsxj44oZcmkEyJ0mU6JfYi86WtOm6h3eXw1KalClF8Kk0qCTWvUFo0o7SpStFI5TSCCEtKEFOHCSwSM2gBTndnGckgpNWLFJHZxkpK5YlOCKcutOFCwirFZRacOiSUWHRY0BCJCqssqwgWPAeX27UxNNAytpYDjZG/tpMfB1XWkWAzOShK6d4u4BBv9seV57naeDNWjVpje6EL9revqBPE7NqXYBu6GBQ8bWuPusYe97S2tMZqvV4DDKyrmUB1AzLvCsfeHmDH8kV2dUu7D64Z+ujW/9ppZY/L/AKT4/QGScad9CLjkdRD5ZOWS0oBklskLknZIOrBZZUiHyyjCDTFmEC4jLiBcQaTyKVBFaojlSKVRDpHIjVizRqqIuwlccXHyB2kiSBJyyvVJBnSSJMPVmPhRNSgkzsKJrYcTmr2TdJY3TWBoiOUxMZwWWCy4EsBDGDIkWhisqRNRgJWVKwxEqREsFRRCKJAEuogFdRDoINIdBGBZRCqshFhlEYEAT57tWn2OKqr8Jqll6BgCB6gT6OFnjPbvB3dWHx07qeGekbt/I38sNm40aOxWLVg3D/DW8DmH6+U37TzfsS+dWbiqKpHizf8Az909RaNnd1PGaUtOtL5ZNopg7TrQmWdlmYMiDdYwVg2WBijiAcRtxF3EBKTqCKVBHqgi1RYYjmz6qxdljtURVhLYuTOBhJJWWEmWkR0HaRCETptAxcJNfDiZGEmvhhOJ7TQoxymIrREbQQCIJYSAJaYXSpEtOh2ylpUiXMrBaMRaWAnAS6iKK6RimIFBDoI0CipDLBJCrGgCCY3tXh81DOBdsPUWsBzUd1x/AzH5TZEh1BBU6hgVI5g6Qg8X7JOKWI7Me5Wptl5Z13jyW/8Auntp87w9Xsaovf6CuGU8Sl+zqj5Xp+c+hq17Eagi4PMHjNQ/U2kyLzrwbZM6dOm2LiJRhCXg2magOIvUEZeK1DBSUs4itWNPFKsMSyKVYrUjVWKvK4ubkUEsJUS4EvEHESZxnQgxMJNfDzp04HsNGjG0kzoDCCTJnQiidOnTArInTooxYCXWTOgERYVZ06NAoqwizp0YFwZM6dMzx3tvhQmWquhctmHM91b/ADDC/wBkT0Hs7XL4aix35beRInTofwK0hOkzoGdJkTpmWg3kzoWpZ4vUnToCUtUitWROhieRSpFqk6dLYObkUEus6dLxzrGdOnTFf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16" name="圖片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4492" y="4738634"/>
            <a:ext cx="1296890" cy="1139691"/>
          </a:xfrm>
          <a:prstGeom prst="rect">
            <a:avLst/>
          </a:prstGeom>
          <a:ln w="57150">
            <a:solidFill>
              <a:srgbClr val="FF0000"/>
            </a:solidFill>
          </a:ln>
        </p:spPr>
      </p:pic>
      <p:pic>
        <p:nvPicPr>
          <p:cNvPr id="19" name="圖片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6720" y="4656461"/>
            <a:ext cx="2151234" cy="1279848"/>
          </a:xfrm>
          <a:prstGeom prst="rect">
            <a:avLst/>
          </a:prstGeom>
        </p:spPr>
      </p:pic>
      <p:sp>
        <p:nvSpPr>
          <p:cNvPr id="20" name="文字方塊 19"/>
          <p:cNvSpPr txBox="1"/>
          <p:nvPr/>
        </p:nvSpPr>
        <p:spPr>
          <a:xfrm>
            <a:off x="871066" y="2742468"/>
            <a:ext cx="7401868" cy="954107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800" dirty="0"/>
              <a:t>A neuron does not have to see the whole image to discover the pattern.</a:t>
            </a:r>
            <a:endParaRPr lang="zh-TW" altLang="en-US" sz="2800" dirty="0"/>
          </a:p>
        </p:txBody>
      </p:sp>
      <p:sp>
        <p:nvSpPr>
          <p:cNvPr id="43" name="圓角矩形圖說文字 42"/>
          <p:cNvSpPr/>
          <p:nvPr/>
        </p:nvSpPr>
        <p:spPr>
          <a:xfrm>
            <a:off x="6259915" y="5722671"/>
            <a:ext cx="2423235" cy="601661"/>
          </a:xfrm>
          <a:prstGeom prst="wedgeRoundRectCallout">
            <a:avLst>
              <a:gd name="adj1" fmla="val -16286"/>
              <a:gd name="adj2" fmla="val -92191"/>
              <a:gd name="adj3" fmla="val 1666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“beak”</a:t>
            </a:r>
            <a:r>
              <a:rPr lang="zh-TW" altLang="en-US" sz="2400" dirty="0"/>
              <a:t> </a:t>
            </a:r>
            <a:r>
              <a:rPr lang="en-US" altLang="zh-TW" sz="2400" dirty="0"/>
              <a:t>detector</a:t>
            </a:r>
            <a:endParaRPr lang="zh-TW" altLang="en-US" sz="2400" dirty="0"/>
          </a:p>
        </p:txBody>
      </p:sp>
      <p:sp>
        <p:nvSpPr>
          <p:cNvPr id="44" name="矩形 43"/>
          <p:cNvSpPr/>
          <p:nvPr/>
        </p:nvSpPr>
        <p:spPr>
          <a:xfrm>
            <a:off x="1473830" y="4738634"/>
            <a:ext cx="406400" cy="37945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46" name="直線單箭頭接點 45"/>
          <p:cNvCxnSpPr>
            <a:stCxn id="44" idx="3"/>
            <a:endCxn id="16" idx="1"/>
          </p:cNvCxnSpPr>
          <p:nvPr/>
        </p:nvCxnSpPr>
        <p:spPr>
          <a:xfrm>
            <a:off x="1880230" y="4928364"/>
            <a:ext cx="2214262" cy="38011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文字方塊 48"/>
          <p:cNvSpPr txBox="1"/>
          <p:nvPr/>
        </p:nvSpPr>
        <p:spPr>
          <a:xfrm>
            <a:off x="1698172" y="3636678"/>
            <a:ext cx="7142071" cy="5232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800" dirty="0"/>
              <a:t>Connecting to small region with less parameters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723712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43" grpId="0" animBg="1"/>
      <p:bldP spid="44" grpId="0" animBg="1"/>
      <p:bldP spid="49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The whole CNN</a:t>
            </a:r>
            <a:endParaRPr lang="zh-TW" altLang="en-US" dirty="0"/>
          </a:p>
        </p:txBody>
      </p:sp>
      <p:pic>
        <p:nvPicPr>
          <p:cNvPr id="12290" name="Picture 2" descr="http://s.hswstatic.com/gif/whiskers-sam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5642" y="191529"/>
            <a:ext cx="1771005" cy="1204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矩形 10"/>
          <p:cNvSpPr/>
          <p:nvPr/>
        </p:nvSpPr>
        <p:spPr>
          <a:xfrm>
            <a:off x="5249923" y="1929505"/>
            <a:ext cx="1736724" cy="55648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Convolution</a:t>
            </a:r>
            <a:endParaRPr lang="zh-TW" altLang="en-US" sz="2400" dirty="0"/>
          </a:p>
        </p:txBody>
      </p:sp>
      <p:sp>
        <p:nvSpPr>
          <p:cNvPr id="13" name="矩形 12"/>
          <p:cNvSpPr/>
          <p:nvPr/>
        </p:nvSpPr>
        <p:spPr>
          <a:xfrm>
            <a:off x="5249923" y="3029517"/>
            <a:ext cx="1736724" cy="55648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Max Pooling</a:t>
            </a:r>
            <a:endParaRPr lang="zh-TW" altLang="en-US" sz="2400" dirty="0"/>
          </a:p>
        </p:txBody>
      </p:sp>
      <p:sp>
        <p:nvSpPr>
          <p:cNvPr id="14" name="矩形 13"/>
          <p:cNvSpPr/>
          <p:nvPr/>
        </p:nvSpPr>
        <p:spPr>
          <a:xfrm>
            <a:off x="5249923" y="4097730"/>
            <a:ext cx="1736724" cy="55648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Convolution</a:t>
            </a:r>
            <a:endParaRPr lang="zh-TW" altLang="en-US" sz="2400" dirty="0"/>
          </a:p>
        </p:txBody>
      </p:sp>
      <p:sp>
        <p:nvSpPr>
          <p:cNvPr id="15" name="矩形 14"/>
          <p:cNvSpPr/>
          <p:nvPr/>
        </p:nvSpPr>
        <p:spPr>
          <a:xfrm>
            <a:off x="5249923" y="5130982"/>
            <a:ext cx="1736724" cy="55648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Max Pooling</a:t>
            </a:r>
            <a:endParaRPr lang="zh-TW" altLang="en-US" sz="2400" dirty="0"/>
          </a:p>
        </p:txBody>
      </p:sp>
      <p:sp>
        <p:nvSpPr>
          <p:cNvPr id="12" name="向下箭號 11"/>
          <p:cNvSpPr/>
          <p:nvPr/>
        </p:nvSpPr>
        <p:spPr>
          <a:xfrm>
            <a:off x="5869620" y="1451760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向下箭號 17"/>
          <p:cNvSpPr/>
          <p:nvPr/>
        </p:nvSpPr>
        <p:spPr>
          <a:xfrm>
            <a:off x="5869620" y="2562542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向下箭號 18"/>
          <p:cNvSpPr/>
          <p:nvPr/>
        </p:nvSpPr>
        <p:spPr>
          <a:xfrm>
            <a:off x="5869620" y="3654185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向下箭號 19"/>
          <p:cNvSpPr/>
          <p:nvPr/>
        </p:nvSpPr>
        <p:spPr>
          <a:xfrm>
            <a:off x="5869620" y="4689178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文字方塊 20"/>
          <p:cNvSpPr txBox="1"/>
          <p:nvPr/>
        </p:nvSpPr>
        <p:spPr>
          <a:xfrm>
            <a:off x="7424968" y="3414758"/>
            <a:ext cx="16906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Can repeat many times</a:t>
            </a:r>
            <a:endParaRPr lang="zh-TW" altLang="en-US" sz="2400" dirty="0"/>
          </a:p>
        </p:txBody>
      </p:sp>
      <p:sp>
        <p:nvSpPr>
          <p:cNvPr id="23" name="左大括弧 22"/>
          <p:cNvSpPr/>
          <p:nvPr/>
        </p:nvSpPr>
        <p:spPr>
          <a:xfrm flipH="1">
            <a:off x="7026249" y="1806541"/>
            <a:ext cx="334434" cy="4047433"/>
          </a:xfrm>
          <a:prstGeom prst="leftBrace">
            <a:avLst>
              <a:gd name="adj1" fmla="val 72890"/>
              <a:gd name="adj2" fmla="val 50000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矩形 25"/>
          <p:cNvSpPr/>
          <p:nvPr/>
        </p:nvSpPr>
        <p:spPr>
          <a:xfrm>
            <a:off x="5189870" y="1848547"/>
            <a:ext cx="1856830" cy="189920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文字方塊 24"/>
          <p:cNvSpPr txBox="1"/>
          <p:nvPr/>
        </p:nvSpPr>
        <p:spPr>
          <a:xfrm>
            <a:off x="1381456" y="3568646"/>
            <a:ext cx="2097183" cy="523220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800" dirty="0"/>
              <a:t>A new image</a:t>
            </a:r>
            <a:endParaRPr lang="zh-TW" altLang="en-US" sz="2800" dirty="0"/>
          </a:p>
        </p:txBody>
      </p:sp>
      <p:sp>
        <p:nvSpPr>
          <p:cNvPr id="27" name="文字方塊 26"/>
          <p:cNvSpPr txBox="1"/>
          <p:nvPr/>
        </p:nvSpPr>
        <p:spPr>
          <a:xfrm>
            <a:off x="574351" y="5210416"/>
            <a:ext cx="42895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The number of the channel is the number of filters</a:t>
            </a:r>
            <a:endParaRPr lang="zh-TW" altLang="en-US" sz="2800" dirty="0"/>
          </a:p>
        </p:txBody>
      </p:sp>
      <p:sp>
        <p:nvSpPr>
          <p:cNvPr id="28" name="文字方塊 27"/>
          <p:cNvSpPr txBox="1"/>
          <p:nvPr/>
        </p:nvSpPr>
        <p:spPr>
          <a:xfrm>
            <a:off x="574351" y="4250781"/>
            <a:ext cx="424999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Smaller than the original image</a:t>
            </a:r>
            <a:endParaRPr lang="zh-TW" altLang="en-US" sz="2800" dirty="0"/>
          </a:p>
        </p:txBody>
      </p:sp>
      <p:cxnSp>
        <p:nvCxnSpPr>
          <p:cNvPr id="7" name="直線單箭頭接點 6"/>
          <p:cNvCxnSpPr/>
          <p:nvPr/>
        </p:nvCxnSpPr>
        <p:spPr>
          <a:xfrm flipH="1">
            <a:off x="3534847" y="3875087"/>
            <a:ext cx="2270077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矩形 28"/>
          <p:cNvSpPr/>
          <p:nvPr/>
        </p:nvSpPr>
        <p:spPr>
          <a:xfrm>
            <a:off x="5189870" y="4002423"/>
            <a:ext cx="1856830" cy="189920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8" name="群組 7"/>
          <p:cNvGrpSpPr/>
          <p:nvPr/>
        </p:nvGrpSpPr>
        <p:grpSpPr>
          <a:xfrm>
            <a:off x="1561968" y="1612084"/>
            <a:ext cx="1947915" cy="1771562"/>
            <a:chOff x="1561968" y="1612084"/>
            <a:chExt cx="1947915" cy="1771562"/>
          </a:xfrm>
        </p:grpSpPr>
        <p:sp>
          <p:nvSpPr>
            <p:cNvPr id="30" name="橢圓 29"/>
            <p:cNvSpPr/>
            <p:nvPr/>
          </p:nvSpPr>
          <p:spPr>
            <a:xfrm>
              <a:off x="1593212" y="1612084"/>
              <a:ext cx="720000" cy="720000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3</a:t>
              </a:r>
              <a:endParaRPr lang="zh-TW" altLang="en-US" sz="2400" dirty="0"/>
            </a:p>
          </p:txBody>
        </p:sp>
        <p:sp>
          <p:nvSpPr>
            <p:cNvPr id="31" name="橢圓 30"/>
            <p:cNvSpPr/>
            <p:nvPr/>
          </p:nvSpPr>
          <p:spPr>
            <a:xfrm>
              <a:off x="2564819" y="1612084"/>
              <a:ext cx="720000" cy="720000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0</a:t>
              </a:r>
              <a:endParaRPr lang="zh-TW" altLang="en-US" sz="2400" dirty="0"/>
            </a:p>
          </p:txBody>
        </p:sp>
        <p:sp>
          <p:nvSpPr>
            <p:cNvPr id="32" name="橢圓 31"/>
            <p:cNvSpPr/>
            <p:nvPr/>
          </p:nvSpPr>
          <p:spPr>
            <a:xfrm>
              <a:off x="2533575" y="2504111"/>
              <a:ext cx="720000" cy="720000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1</a:t>
              </a:r>
              <a:endParaRPr lang="zh-TW" altLang="en-US" sz="2400" dirty="0"/>
            </a:p>
          </p:txBody>
        </p:sp>
        <p:sp>
          <p:nvSpPr>
            <p:cNvPr id="33" name="橢圓 32"/>
            <p:cNvSpPr/>
            <p:nvPr/>
          </p:nvSpPr>
          <p:spPr>
            <a:xfrm>
              <a:off x="1561968" y="2504111"/>
              <a:ext cx="720000" cy="720000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3</a:t>
              </a:r>
              <a:endParaRPr lang="zh-TW" altLang="en-US" sz="2400" dirty="0"/>
            </a:p>
          </p:txBody>
        </p:sp>
        <p:sp>
          <p:nvSpPr>
            <p:cNvPr id="34" name="橢圓 33"/>
            <p:cNvSpPr/>
            <p:nvPr/>
          </p:nvSpPr>
          <p:spPr>
            <a:xfrm>
              <a:off x="1783304" y="1828843"/>
              <a:ext cx="720000" cy="720000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-1</a:t>
              </a:r>
              <a:endParaRPr lang="zh-TW" altLang="en-US" sz="2400" dirty="0"/>
            </a:p>
          </p:txBody>
        </p:sp>
        <p:sp>
          <p:nvSpPr>
            <p:cNvPr id="35" name="橢圓 34"/>
            <p:cNvSpPr/>
            <p:nvPr/>
          </p:nvSpPr>
          <p:spPr>
            <a:xfrm>
              <a:off x="2789883" y="1806541"/>
              <a:ext cx="720000" cy="720000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1</a:t>
              </a:r>
              <a:endParaRPr lang="zh-TW" altLang="en-US" sz="2400" dirty="0"/>
            </a:p>
          </p:txBody>
        </p:sp>
        <p:sp>
          <p:nvSpPr>
            <p:cNvPr id="36" name="橢圓 35"/>
            <p:cNvSpPr/>
            <p:nvPr/>
          </p:nvSpPr>
          <p:spPr>
            <a:xfrm>
              <a:off x="2758639" y="2661155"/>
              <a:ext cx="720000" cy="720000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3</a:t>
              </a:r>
              <a:endParaRPr lang="zh-TW" altLang="en-US" sz="2400" dirty="0"/>
            </a:p>
          </p:txBody>
        </p:sp>
        <p:sp>
          <p:nvSpPr>
            <p:cNvPr id="37" name="橢圓 36"/>
            <p:cNvSpPr/>
            <p:nvPr/>
          </p:nvSpPr>
          <p:spPr>
            <a:xfrm>
              <a:off x="1766401" y="2663646"/>
              <a:ext cx="720000" cy="720000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0</a:t>
              </a:r>
              <a:endParaRPr lang="zh-TW" alt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089495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5" grpId="0" animBg="1"/>
      <p:bldP spid="27" grpId="0"/>
      <p:bldP spid="28" grpId="0"/>
      <p:bldP spid="2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The whole CNN</a:t>
            </a:r>
            <a:endParaRPr lang="zh-TW" altLang="en-US" dirty="0"/>
          </a:p>
        </p:txBody>
      </p:sp>
      <p:grpSp>
        <p:nvGrpSpPr>
          <p:cNvPr id="4" name="群組 3"/>
          <p:cNvGrpSpPr/>
          <p:nvPr/>
        </p:nvGrpSpPr>
        <p:grpSpPr>
          <a:xfrm>
            <a:off x="749703" y="2274347"/>
            <a:ext cx="2906568" cy="3201477"/>
            <a:chOff x="-1626455" y="3999117"/>
            <a:chExt cx="2906568" cy="3201477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 flipH="1">
              <a:off x="-1736746" y="4748962"/>
              <a:ext cx="3201477" cy="1701788"/>
            </a:xfrm>
            <a:prstGeom prst="rect">
              <a:avLst/>
            </a:prstGeom>
          </p:spPr>
        </p:pic>
        <p:sp>
          <p:nvSpPr>
            <p:cNvPr id="6" name="文字方塊 5"/>
            <p:cNvSpPr txBox="1"/>
            <p:nvPr/>
          </p:nvSpPr>
          <p:spPr>
            <a:xfrm>
              <a:off x="-1626455" y="5442856"/>
              <a:ext cx="2906568" cy="830997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Fully Connected Feedforward network</a:t>
              </a:r>
              <a:endParaRPr lang="zh-TW" altLang="en-US" sz="2400" dirty="0"/>
            </a:p>
          </p:txBody>
        </p:sp>
      </p:grpSp>
      <p:pic>
        <p:nvPicPr>
          <p:cNvPr id="12290" name="Picture 2" descr="http://s.hswstatic.com/gif/whiskers-sam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5642" y="191529"/>
            <a:ext cx="1771005" cy="1204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字方塊 8"/>
          <p:cNvSpPr txBox="1"/>
          <p:nvPr/>
        </p:nvSpPr>
        <p:spPr>
          <a:xfrm>
            <a:off x="1277455" y="1705969"/>
            <a:ext cx="20467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cat dog ……</a:t>
            </a:r>
            <a:endParaRPr lang="zh-TW" altLang="en-US" sz="2400" dirty="0"/>
          </a:p>
        </p:txBody>
      </p:sp>
      <p:sp>
        <p:nvSpPr>
          <p:cNvPr id="11" name="矩形 10"/>
          <p:cNvSpPr/>
          <p:nvPr/>
        </p:nvSpPr>
        <p:spPr>
          <a:xfrm>
            <a:off x="5249923" y="1929505"/>
            <a:ext cx="1736724" cy="55648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Convolution</a:t>
            </a:r>
            <a:endParaRPr lang="zh-TW" altLang="en-US" sz="2400" dirty="0"/>
          </a:p>
        </p:txBody>
      </p:sp>
      <p:sp>
        <p:nvSpPr>
          <p:cNvPr id="13" name="矩形 12"/>
          <p:cNvSpPr/>
          <p:nvPr/>
        </p:nvSpPr>
        <p:spPr>
          <a:xfrm>
            <a:off x="5249923" y="3029517"/>
            <a:ext cx="1736724" cy="55648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Max Pooling</a:t>
            </a:r>
            <a:endParaRPr lang="zh-TW" altLang="en-US" sz="2400" dirty="0"/>
          </a:p>
        </p:txBody>
      </p:sp>
      <p:sp>
        <p:nvSpPr>
          <p:cNvPr id="14" name="矩形 13"/>
          <p:cNvSpPr/>
          <p:nvPr/>
        </p:nvSpPr>
        <p:spPr>
          <a:xfrm>
            <a:off x="5249923" y="4097730"/>
            <a:ext cx="1736724" cy="55648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Convolution</a:t>
            </a:r>
            <a:endParaRPr lang="zh-TW" altLang="en-US" sz="2400" dirty="0"/>
          </a:p>
        </p:txBody>
      </p:sp>
      <p:sp>
        <p:nvSpPr>
          <p:cNvPr id="15" name="矩形 14"/>
          <p:cNvSpPr/>
          <p:nvPr/>
        </p:nvSpPr>
        <p:spPr>
          <a:xfrm>
            <a:off x="5249923" y="5130982"/>
            <a:ext cx="1736724" cy="55648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Max Pooling</a:t>
            </a:r>
            <a:endParaRPr lang="zh-TW" altLang="en-US" sz="2400" dirty="0"/>
          </a:p>
        </p:txBody>
      </p:sp>
      <p:sp>
        <p:nvSpPr>
          <p:cNvPr id="16" name="文字方塊 15"/>
          <p:cNvSpPr txBox="1"/>
          <p:nvPr/>
        </p:nvSpPr>
        <p:spPr>
          <a:xfrm>
            <a:off x="3324218" y="6055666"/>
            <a:ext cx="1556991" cy="46166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Flatten</a:t>
            </a:r>
            <a:endParaRPr lang="zh-TW" altLang="en-US" sz="2400" dirty="0"/>
          </a:p>
        </p:txBody>
      </p:sp>
      <p:sp>
        <p:nvSpPr>
          <p:cNvPr id="12" name="向下箭號 11"/>
          <p:cNvSpPr/>
          <p:nvPr/>
        </p:nvSpPr>
        <p:spPr>
          <a:xfrm>
            <a:off x="5869620" y="1451760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向下箭號 17"/>
          <p:cNvSpPr/>
          <p:nvPr/>
        </p:nvSpPr>
        <p:spPr>
          <a:xfrm>
            <a:off x="5869620" y="2562542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向下箭號 18"/>
          <p:cNvSpPr/>
          <p:nvPr/>
        </p:nvSpPr>
        <p:spPr>
          <a:xfrm>
            <a:off x="5869620" y="3654185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向下箭號 19"/>
          <p:cNvSpPr/>
          <p:nvPr/>
        </p:nvSpPr>
        <p:spPr>
          <a:xfrm>
            <a:off x="5869620" y="4689178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右彎箭號 16"/>
          <p:cNvSpPr/>
          <p:nvPr/>
        </p:nvSpPr>
        <p:spPr>
          <a:xfrm rot="10800000">
            <a:off x="4881209" y="5753402"/>
            <a:ext cx="1378857" cy="751743"/>
          </a:xfrm>
          <a:prstGeom prst="bentArrow">
            <a:avLst>
              <a:gd name="adj1" fmla="val 36585"/>
              <a:gd name="adj2" fmla="val 25000"/>
              <a:gd name="adj3" fmla="val 25000"/>
              <a:gd name="adj4" fmla="val 4375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2" name="右彎箭號 21"/>
          <p:cNvSpPr/>
          <p:nvPr/>
        </p:nvSpPr>
        <p:spPr>
          <a:xfrm rot="16200000">
            <a:off x="2154214" y="5340912"/>
            <a:ext cx="968423" cy="1238252"/>
          </a:xfrm>
          <a:prstGeom prst="bentArrow">
            <a:avLst>
              <a:gd name="adj1" fmla="val 28061"/>
              <a:gd name="adj2" fmla="val 25000"/>
              <a:gd name="adj3" fmla="val 25000"/>
              <a:gd name="adj4" fmla="val 4375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628650" y="2562542"/>
            <a:ext cx="4369145" cy="407221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文字方塊 24"/>
          <p:cNvSpPr txBox="1"/>
          <p:nvPr/>
        </p:nvSpPr>
        <p:spPr>
          <a:xfrm>
            <a:off x="6260066" y="3414978"/>
            <a:ext cx="2097183" cy="523220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800" dirty="0"/>
              <a:t>A new image</a:t>
            </a:r>
            <a:endParaRPr lang="zh-TW" altLang="en-US" sz="2800" dirty="0"/>
          </a:p>
        </p:txBody>
      </p:sp>
      <p:sp>
        <p:nvSpPr>
          <p:cNvPr id="27" name="文字方塊 26"/>
          <p:cNvSpPr txBox="1"/>
          <p:nvPr/>
        </p:nvSpPr>
        <p:spPr>
          <a:xfrm>
            <a:off x="6155254" y="5630639"/>
            <a:ext cx="2097183" cy="523220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800" dirty="0"/>
              <a:t>A new image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297816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Flatten</a:t>
            </a:r>
            <a:endParaRPr lang="zh-TW" altLang="en-US" dirty="0"/>
          </a:p>
        </p:txBody>
      </p:sp>
      <p:grpSp>
        <p:nvGrpSpPr>
          <p:cNvPr id="14" name="群組 13"/>
          <p:cNvGrpSpPr/>
          <p:nvPr/>
        </p:nvGrpSpPr>
        <p:grpSpPr>
          <a:xfrm>
            <a:off x="267012" y="2473538"/>
            <a:ext cx="1943214" cy="2049364"/>
            <a:chOff x="758373" y="2759289"/>
            <a:chExt cx="1943214" cy="2049364"/>
          </a:xfrm>
        </p:grpSpPr>
        <p:sp>
          <p:nvSpPr>
            <p:cNvPr id="6" name="橢圓 5"/>
            <p:cNvSpPr/>
            <p:nvPr/>
          </p:nvSpPr>
          <p:spPr>
            <a:xfrm>
              <a:off x="758373" y="2759289"/>
              <a:ext cx="720000" cy="720000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3</a:t>
              </a:r>
              <a:endParaRPr lang="zh-TW" altLang="en-US" sz="2400" dirty="0"/>
            </a:p>
          </p:txBody>
        </p:sp>
        <p:sp>
          <p:nvSpPr>
            <p:cNvPr id="7" name="橢圓 6"/>
            <p:cNvSpPr/>
            <p:nvPr/>
          </p:nvSpPr>
          <p:spPr>
            <a:xfrm>
              <a:off x="1729980" y="2759289"/>
              <a:ext cx="720000" cy="720000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0</a:t>
              </a:r>
              <a:endParaRPr lang="zh-TW" altLang="en-US" sz="2400" dirty="0"/>
            </a:p>
          </p:txBody>
        </p:sp>
        <p:sp>
          <p:nvSpPr>
            <p:cNvPr id="8" name="橢圓 7"/>
            <p:cNvSpPr/>
            <p:nvPr/>
          </p:nvSpPr>
          <p:spPr>
            <a:xfrm>
              <a:off x="1729980" y="3867588"/>
              <a:ext cx="720000" cy="720000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1</a:t>
              </a:r>
              <a:endParaRPr lang="zh-TW" altLang="en-US" sz="2400" dirty="0"/>
            </a:p>
          </p:txBody>
        </p:sp>
        <p:sp>
          <p:nvSpPr>
            <p:cNvPr id="9" name="橢圓 8"/>
            <p:cNvSpPr/>
            <p:nvPr/>
          </p:nvSpPr>
          <p:spPr>
            <a:xfrm>
              <a:off x="758373" y="3867588"/>
              <a:ext cx="720000" cy="720000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3</a:t>
              </a:r>
              <a:endParaRPr lang="zh-TW" altLang="en-US" sz="2400" dirty="0"/>
            </a:p>
          </p:txBody>
        </p:sp>
        <p:sp>
          <p:nvSpPr>
            <p:cNvPr id="10" name="橢圓 9"/>
            <p:cNvSpPr/>
            <p:nvPr/>
          </p:nvSpPr>
          <p:spPr>
            <a:xfrm>
              <a:off x="936506" y="2999566"/>
              <a:ext cx="720000" cy="720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-1</a:t>
              </a:r>
              <a:endParaRPr lang="zh-TW" altLang="en-US" sz="2400" dirty="0"/>
            </a:p>
          </p:txBody>
        </p:sp>
        <p:sp>
          <p:nvSpPr>
            <p:cNvPr id="11" name="橢圓 10"/>
            <p:cNvSpPr/>
            <p:nvPr/>
          </p:nvSpPr>
          <p:spPr>
            <a:xfrm>
              <a:off x="1981587" y="2999566"/>
              <a:ext cx="720000" cy="720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1</a:t>
              </a:r>
              <a:endParaRPr lang="zh-TW" altLang="en-US" sz="2400" dirty="0"/>
            </a:p>
          </p:txBody>
        </p:sp>
        <p:sp>
          <p:nvSpPr>
            <p:cNvPr id="12" name="橢圓 11"/>
            <p:cNvSpPr/>
            <p:nvPr/>
          </p:nvSpPr>
          <p:spPr>
            <a:xfrm>
              <a:off x="1981587" y="4088653"/>
              <a:ext cx="720000" cy="720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3</a:t>
              </a:r>
              <a:endParaRPr lang="zh-TW" altLang="en-US" sz="2400" dirty="0"/>
            </a:p>
          </p:txBody>
        </p:sp>
        <p:sp>
          <p:nvSpPr>
            <p:cNvPr id="13" name="橢圓 12"/>
            <p:cNvSpPr/>
            <p:nvPr/>
          </p:nvSpPr>
          <p:spPr>
            <a:xfrm>
              <a:off x="962806" y="4027123"/>
              <a:ext cx="720000" cy="720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0</a:t>
              </a:r>
              <a:endParaRPr lang="zh-TW" altLang="en-US" sz="2400" dirty="0"/>
            </a:p>
          </p:txBody>
        </p:sp>
      </p:grpSp>
      <p:sp>
        <p:nvSpPr>
          <p:cNvPr id="17" name="文字方塊 16"/>
          <p:cNvSpPr txBox="1"/>
          <p:nvPr/>
        </p:nvSpPr>
        <p:spPr>
          <a:xfrm>
            <a:off x="2509007" y="3902849"/>
            <a:ext cx="13640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Flatten</a:t>
            </a:r>
            <a:endParaRPr lang="zh-TW" altLang="en-US" sz="2800" dirty="0"/>
          </a:p>
        </p:txBody>
      </p:sp>
      <p:sp>
        <p:nvSpPr>
          <p:cNvPr id="21" name="橢圓 20"/>
          <p:cNvSpPr/>
          <p:nvPr/>
        </p:nvSpPr>
        <p:spPr>
          <a:xfrm>
            <a:off x="4212000" y="194885"/>
            <a:ext cx="720000" cy="72000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3</a:t>
            </a:r>
            <a:endParaRPr lang="zh-TW" altLang="en-US" sz="2400" dirty="0"/>
          </a:p>
        </p:txBody>
      </p:sp>
      <p:sp>
        <p:nvSpPr>
          <p:cNvPr id="22" name="橢圓 21"/>
          <p:cNvSpPr/>
          <p:nvPr/>
        </p:nvSpPr>
        <p:spPr>
          <a:xfrm>
            <a:off x="4212000" y="1084384"/>
            <a:ext cx="720000" cy="72000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23" name="橢圓 22"/>
          <p:cNvSpPr/>
          <p:nvPr/>
        </p:nvSpPr>
        <p:spPr>
          <a:xfrm>
            <a:off x="4212000" y="1923284"/>
            <a:ext cx="720000" cy="72000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24" name="橢圓 23"/>
          <p:cNvSpPr/>
          <p:nvPr/>
        </p:nvSpPr>
        <p:spPr>
          <a:xfrm>
            <a:off x="4212000" y="2778220"/>
            <a:ext cx="720000" cy="72000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3</a:t>
            </a:r>
            <a:endParaRPr lang="zh-TW" altLang="en-US" sz="2400" dirty="0"/>
          </a:p>
        </p:txBody>
      </p:sp>
      <p:sp>
        <p:nvSpPr>
          <p:cNvPr id="25" name="橢圓 24"/>
          <p:cNvSpPr/>
          <p:nvPr/>
        </p:nvSpPr>
        <p:spPr>
          <a:xfrm>
            <a:off x="4212000" y="3615067"/>
            <a:ext cx="720000" cy="720000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-1</a:t>
            </a:r>
            <a:endParaRPr lang="zh-TW" altLang="en-US" sz="2400" dirty="0"/>
          </a:p>
        </p:txBody>
      </p:sp>
      <p:sp>
        <p:nvSpPr>
          <p:cNvPr id="26" name="橢圓 25"/>
          <p:cNvSpPr/>
          <p:nvPr/>
        </p:nvSpPr>
        <p:spPr>
          <a:xfrm>
            <a:off x="4212000" y="4402756"/>
            <a:ext cx="720000" cy="720000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27" name="橢圓 26"/>
          <p:cNvSpPr/>
          <p:nvPr/>
        </p:nvSpPr>
        <p:spPr>
          <a:xfrm>
            <a:off x="4212000" y="5204579"/>
            <a:ext cx="720000" cy="720000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28" name="橢圓 27"/>
          <p:cNvSpPr/>
          <p:nvPr/>
        </p:nvSpPr>
        <p:spPr>
          <a:xfrm>
            <a:off x="4212000" y="6029276"/>
            <a:ext cx="720000" cy="720000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3</a:t>
            </a:r>
            <a:endParaRPr lang="zh-TW" altLang="en-US" sz="2400" dirty="0"/>
          </a:p>
        </p:txBody>
      </p:sp>
      <p:sp>
        <p:nvSpPr>
          <p:cNvPr id="5" name="向右箭號 4"/>
          <p:cNvSpPr/>
          <p:nvPr/>
        </p:nvSpPr>
        <p:spPr>
          <a:xfrm>
            <a:off x="4987646" y="3190637"/>
            <a:ext cx="558279" cy="72872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向右箭號 32"/>
          <p:cNvSpPr/>
          <p:nvPr/>
        </p:nvSpPr>
        <p:spPr>
          <a:xfrm>
            <a:off x="7473525" y="3419072"/>
            <a:ext cx="558279" cy="72872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9" name="群組 28"/>
          <p:cNvGrpSpPr/>
          <p:nvPr/>
        </p:nvGrpSpPr>
        <p:grpSpPr>
          <a:xfrm>
            <a:off x="5601571" y="2724281"/>
            <a:ext cx="3201477" cy="2629618"/>
            <a:chOff x="-2630921" y="4440114"/>
            <a:chExt cx="3201477" cy="2629618"/>
          </a:xfrm>
        </p:grpSpPr>
        <p:pic>
          <p:nvPicPr>
            <p:cNvPr id="30" name="圖片 2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0800000" flipH="1">
              <a:off x="-2630921" y="4440114"/>
              <a:ext cx="3201477" cy="1701788"/>
            </a:xfrm>
            <a:prstGeom prst="rect">
              <a:avLst/>
            </a:prstGeom>
          </p:spPr>
        </p:pic>
        <p:sp>
          <p:nvSpPr>
            <p:cNvPr id="31" name="文字方塊 30"/>
            <p:cNvSpPr txBox="1"/>
            <p:nvPr/>
          </p:nvSpPr>
          <p:spPr>
            <a:xfrm>
              <a:off x="-2630921" y="6238735"/>
              <a:ext cx="2906568" cy="830997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Fully Connected Feedforward network</a:t>
              </a:r>
              <a:endParaRPr lang="zh-TW" altLang="en-US" sz="2400" dirty="0"/>
            </a:p>
          </p:txBody>
        </p:sp>
      </p:grpSp>
      <p:sp>
        <p:nvSpPr>
          <p:cNvPr id="34" name="向右箭號 33"/>
          <p:cNvSpPr/>
          <p:nvPr/>
        </p:nvSpPr>
        <p:spPr>
          <a:xfrm>
            <a:off x="2325687" y="3202044"/>
            <a:ext cx="1832676" cy="72872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5974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5" grpId="0" animBg="1"/>
      <p:bldP spid="33" grpId="0" animBg="1"/>
      <p:bldP spid="3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3091045" y="141751"/>
            <a:ext cx="5540375" cy="830997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400" dirty="0"/>
              <a:t>Only modified the </a:t>
            </a:r>
            <a:r>
              <a:rPr lang="en-US" altLang="zh-TW" sz="2400" b="1" i="1" dirty="0"/>
              <a:t>network structure </a:t>
            </a:r>
            <a:r>
              <a:rPr lang="en-US" altLang="zh-TW" sz="2400" dirty="0"/>
              <a:t>and </a:t>
            </a:r>
            <a:r>
              <a:rPr lang="en-US" altLang="zh-TW" sz="2400" b="1" i="1" dirty="0"/>
              <a:t>input format (vector -&gt; 3-D tensor)</a:t>
            </a:r>
            <a:endParaRPr lang="zh-TW" altLang="en-US" sz="2400" b="1" i="1" dirty="0"/>
          </a:p>
        </p:txBody>
      </p:sp>
      <p:sp>
        <p:nvSpPr>
          <p:cNvPr id="10" name="矩形 9"/>
          <p:cNvSpPr/>
          <p:nvPr/>
        </p:nvSpPr>
        <p:spPr>
          <a:xfrm>
            <a:off x="534110" y="265062"/>
            <a:ext cx="210673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b="1" i="1" u="sng" dirty="0"/>
              <a:t>CNN in </a:t>
            </a:r>
            <a:r>
              <a:rPr lang="en-US" altLang="zh-TW" sz="2800" b="1" i="1" u="sng" dirty="0" err="1"/>
              <a:t>Keras</a:t>
            </a:r>
            <a:endParaRPr lang="zh-TW" altLang="en-US" sz="2800" b="1" i="1" u="sng" dirty="0"/>
          </a:p>
        </p:txBody>
      </p:sp>
      <p:sp>
        <p:nvSpPr>
          <p:cNvPr id="29" name="矩形 28"/>
          <p:cNvSpPr/>
          <p:nvPr/>
        </p:nvSpPr>
        <p:spPr>
          <a:xfrm>
            <a:off x="6308508" y="1874056"/>
            <a:ext cx="1736724" cy="55648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Convolution</a:t>
            </a:r>
            <a:endParaRPr lang="zh-TW" altLang="en-US" sz="2400" dirty="0"/>
          </a:p>
        </p:txBody>
      </p:sp>
      <p:sp>
        <p:nvSpPr>
          <p:cNvPr id="30" name="矩形 29"/>
          <p:cNvSpPr/>
          <p:nvPr/>
        </p:nvSpPr>
        <p:spPr>
          <a:xfrm>
            <a:off x="6308508" y="2974068"/>
            <a:ext cx="1736724" cy="55648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Max Pooling</a:t>
            </a:r>
            <a:endParaRPr lang="zh-TW" altLang="en-US" sz="2400" dirty="0"/>
          </a:p>
        </p:txBody>
      </p:sp>
      <p:sp>
        <p:nvSpPr>
          <p:cNvPr id="31" name="矩形 30"/>
          <p:cNvSpPr/>
          <p:nvPr/>
        </p:nvSpPr>
        <p:spPr>
          <a:xfrm>
            <a:off x="6308508" y="4042281"/>
            <a:ext cx="1736724" cy="55648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Convolution</a:t>
            </a:r>
            <a:endParaRPr lang="zh-TW" altLang="en-US" sz="2400" dirty="0"/>
          </a:p>
        </p:txBody>
      </p:sp>
      <p:sp>
        <p:nvSpPr>
          <p:cNvPr id="32" name="矩形 31"/>
          <p:cNvSpPr/>
          <p:nvPr/>
        </p:nvSpPr>
        <p:spPr>
          <a:xfrm>
            <a:off x="6308508" y="5075533"/>
            <a:ext cx="1736724" cy="55648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Max Pooling</a:t>
            </a:r>
            <a:endParaRPr lang="zh-TW" altLang="en-US" sz="2400" dirty="0"/>
          </a:p>
        </p:txBody>
      </p:sp>
      <p:sp>
        <p:nvSpPr>
          <p:cNvPr id="34" name="向下箭號 11"/>
          <p:cNvSpPr/>
          <p:nvPr/>
        </p:nvSpPr>
        <p:spPr>
          <a:xfrm>
            <a:off x="6928205" y="1396311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向下箭號 17"/>
          <p:cNvSpPr/>
          <p:nvPr/>
        </p:nvSpPr>
        <p:spPr>
          <a:xfrm>
            <a:off x="6928205" y="2507093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向下箭號 18"/>
          <p:cNvSpPr/>
          <p:nvPr/>
        </p:nvSpPr>
        <p:spPr>
          <a:xfrm>
            <a:off x="6928205" y="3598736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向下箭號 19"/>
          <p:cNvSpPr/>
          <p:nvPr/>
        </p:nvSpPr>
        <p:spPr>
          <a:xfrm>
            <a:off x="6928205" y="4633729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文字方塊 41"/>
          <p:cNvSpPr txBox="1"/>
          <p:nvPr/>
        </p:nvSpPr>
        <p:spPr>
          <a:xfrm>
            <a:off x="6190457" y="972748"/>
            <a:ext cx="20467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input</a:t>
            </a:r>
            <a:endParaRPr lang="zh-TW" altLang="en-US" sz="2400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415" y="1451668"/>
            <a:ext cx="4867275" cy="552450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4572" y="4697760"/>
            <a:ext cx="4171950" cy="266700"/>
          </a:xfrm>
          <a:prstGeom prst="rect">
            <a:avLst/>
          </a:prstGeom>
        </p:spPr>
      </p:pic>
      <p:cxnSp>
        <p:nvCxnSpPr>
          <p:cNvPr id="46" name="直線接點 45"/>
          <p:cNvCxnSpPr/>
          <p:nvPr/>
        </p:nvCxnSpPr>
        <p:spPr>
          <a:xfrm>
            <a:off x="2202602" y="1671305"/>
            <a:ext cx="1709530" cy="0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接點 46"/>
          <p:cNvCxnSpPr/>
          <p:nvPr/>
        </p:nvCxnSpPr>
        <p:spPr>
          <a:xfrm>
            <a:off x="4128698" y="1671305"/>
            <a:ext cx="335470" cy="0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接點 48"/>
          <p:cNvCxnSpPr/>
          <p:nvPr/>
        </p:nvCxnSpPr>
        <p:spPr>
          <a:xfrm>
            <a:off x="4559811" y="1671305"/>
            <a:ext cx="167735" cy="0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接點 51"/>
          <p:cNvCxnSpPr/>
          <p:nvPr/>
        </p:nvCxnSpPr>
        <p:spPr>
          <a:xfrm>
            <a:off x="4815728" y="1672553"/>
            <a:ext cx="167735" cy="0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5" name="表格 5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6050183"/>
              </p:ext>
            </p:extLst>
          </p:nvPr>
        </p:nvGraphicFramePr>
        <p:xfrm>
          <a:off x="723413" y="2204047"/>
          <a:ext cx="1382601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086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6086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46086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8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-1</a:t>
                      </a:r>
                      <a:endParaRPr lang="zh-TW" altLang="en-US" sz="18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-1</a:t>
                      </a:r>
                      <a:endParaRPr lang="zh-TW" altLang="en-US" sz="18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-1</a:t>
                      </a:r>
                      <a:endParaRPr lang="zh-TW" altLang="en-US" sz="18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8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-1</a:t>
                      </a:r>
                      <a:endParaRPr lang="zh-TW" altLang="en-US" sz="18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-1</a:t>
                      </a:r>
                      <a:endParaRPr lang="zh-TW" altLang="en-US" sz="18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-1</a:t>
                      </a:r>
                      <a:endParaRPr lang="zh-TW" altLang="en-US" sz="18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8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56" name="表格 5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6726113"/>
              </p:ext>
            </p:extLst>
          </p:nvPr>
        </p:nvGraphicFramePr>
        <p:xfrm>
          <a:off x="1492451" y="2368009"/>
          <a:ext cx="1398729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624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6624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46624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-1</a:t>
                      </a:r>
                      <a:endParaRPr lang="zh-TW" altLang="en-US" sz="18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8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-1</a:t>
                      </a:r>
                      <a:endParaRPr lang="zh-TW" altLang="en-US" sz="18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-1</a:t>
                      </a:r>
                      <a:endParaRPr lang="zh-TW" altLang="en-US" sz="18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8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-1</a:t>
                      </a:r>
                      <a:endParaRPr lang="zh-TW" altLang="en-US" sz="18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-1</a:t>
                      </a:r>
                      <a:endParaRPr lang="zh-TW" altLang="en-US" sz="18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8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-1</a:t>
                      </a:r>
                      <a:endParaRPr lang="zh-TW" altLang="en-US" sz="18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57" name="文字方塊 56"/>
          <p:cNvSpPr txBox="1"/>
          <p:nvPr/>
        </p:nvSpPr>
        <p:spPr>
          <a:xfrm>
            <a:off x="3621426" y="2453104"/>
            <a:ext cx="18014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There are </a:t>
            </a:r>
            <a:r>
              <a:rPr lang="en-US" altLang="zh-TW" sz="2400" dirty="0">
                <a:solidFill>
                  <a:srgbClr val="FF0000"/>
                </a:solidFill>
              </a:rPr>
              <a:t>25</a:t>
            </a:r>
            <a:r>
              <a:rPr lang="en-US" altLang="zh-TW" sz="2400" dirty="0"/>
              <a:t> </a:t>
            </a:r>
            <a:r>
              <a:rPr lang="en-US" altLang="zh-TW" sz="2400" dirty="0">
                <a:solidFill>
                  <a:srgbClr val="FF0000"/>
                </a:solidFill>
              </a:rPr>
              <a:t>3x3</a:t>
            </a:r>
            <a:r>
              <a:rPr lang="en-US" altLang="zh-TW" sz="2400" dirty="0"/>
              <a:t> filters.</a:t>
            </a:r>
            <a:endParaRPr lang="zh-TW" altLang="en-US" sz="2400" dirty="0"/>
          </a:p>
        </p:txBody>
      </p:sp>
      <p:sp>
        <p:nvSpPr>
          <p:cNvPr id="58" name="文字方塊 57"/>
          <p:cNvSpPr txBox="1"/>
          <p:nvPr/>
        </p:nvSpPr>
        <p:spPr>
          <a:xfrm>
            <a:off x="2927090" y="2521757"/>
            <a:ext cx="6922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59" name="文字方塊 58"/>
          <p:cNvSpPr txBox="1"/>
          <p:nvPr/>
        </p:nvSpPr>
        <p:spPr>
          <a:xfrm>
            <a:off x="1230645" y="3490031"/>
            <a:ext cx="36338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err="1"/>
              <a:t>Input_shape</a:t>
            </a:r>
            <a:r>
              <a:rPr lang="en-US" altLang="zh-TW" sz="2400" dirty="0"/>
              <a:t> = ( 28 , 28 , 1)</a:t>
            </a:r>
            <a:endParaRPr lang="zh-TW" altLang="en-US" sz="2400" dirty="0"/>
          </a:p>
        </p:txBody>
      </p:sp>
      <p:sp>
        <p:nvSpPr>
          <p:cNvPr id="60" name="文字方塊 59"/>
          <p:cNvSpPr txBox="1"/>
          <p:nvPr/>
        </p:nvSpPr>
        <p:spPr>
          <a:xfrm>
            <a:off x="2764353" y="3984470"/>
            <a:ext cx="3301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1: black/white, 3: RGB</a:t>
            </a:r>
            <a:endParaRPr lang="zh-TW" altLang="en-US" sz="2400" dirty="0"/>
          </a:p>
        </p:txBody>
      </p:sp>
      <p:sp>
        <p:nvSpPr>
          <p:cNvPr id="61" name="文字方塊 60"/>
          <p:cNvSpPr txBox="1"/>
          <p:nvPr/>
        </p:nvSpPr>
        <p:spPr>
          <a:xfrm>
            <a:off x="812461" y="3984470"/>
            <a:ext cx="20241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28 x 28 pixels</a:t>
            </a:r>
            <a:endParaRPr lang="zh-TW" altLang="en-US" sz="2400" dirty="0"/>
          </a:p>
        </p:txBody>
      </p:sp>
      <p:sp>
        <p:nvSpPr>
          <p:cNvPr id="62" name="橢圓 61"/>
          <p:cNvSpPr/>
          <p:nvPr/>
        </p:nvSpPr>
        <p:spPr>
          <a:xfrm>
            <a:off x="1652977" y="5117852"/>
            <a:ext cx="630000" cy="63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3</a:t>
            </a:r>
            <a:endParaRPr lang="zh-TW" altLang="en-US" sz="2400" dirty="0"/>
          </a:p>
        </p:txBody>
      </p:sp>
      <p:sp>
        <p:nvSpPr>
          <p:cNvPr id="63" name="橢圓 62"/>
          <p:cNvSpPr/>
          <p:nvPr/>
        </p:nvSpPr>
        <p:spPr>
          <a:xfrm>
            <a:off x="2354073" y="5117852"/>
            <a:ext cx="630000" cy="63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-1</a:t>
            </a:r>
            <a:endParaRPr lang="zh-TW" altLang="en-US" sz="2400" dirty="0"/>
          </a:p>
        </p:txBody>
      </p:sp>
      <p:sp>
        <p:nvSpPr>
          <p:cNvPr id="64" name="橢圓 63"/>
          <p:cNvSpPr/>
          <p:nvPr/>
        </p:nvSpPr>
        <p:spPr>
          <a:xfrm>
            <a:off x="1645830" y="5838602"/>
            <a:ext cx="630000" cy="63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-3</a:t>
            </a:r>
            <a:endParaRPr lang="zh-TW" altLang="en-US" sz="2400" dirty="0"/>
          </a:p>
        </p:txBody>
      </p:sp>
      <p:sp>
        <p:nvSpPr>
          <p:cNvPr id="65" name="橢圓 64"/>
          <p:cNvSpPr/>
          <p:nvPr/>
        </p:nvSpPr>
        <p:spPr>
          <a:xfrm>
            <a:off x="2346156" y="5838602"/>
            <a:ext cx="630000" cy="63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66" name="矩形 65"/>
          <p:cNvSpPr/>
          <p:nvPr/>
        </p:nvSpPr>
        <p:spPr>
          <a:xfrm>
            <a:off x="1652977" y="5092535"/>
            <a:ext cx="1331096" cy="13760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7" name="橢圓 66"/>
          <p:cNvSpPr/>
          <p:nvPr/>
        </p:nvSpPr>
        <p:spPr>
          <a:xfrm>
            <a:off x="3940494" y="5130469"/>
            <a:ext cx="630000" cy="63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3</a:t>
            </a:r>
            <a:endParaRPr lang="zh-TW" altLang="en-US" sz="2400" dirty="0"/>
          </a:p>
        </p:txBody>
      </p:sp>
      <p:sp>
        <p:nvSpPr>
          <p:cNvPr id="71" name="矩形 70"/>
          <p:cNvSpPr/>
          <p:nvPr/>
        </p:nvSpPr>
        <p:spPr>
          <a:xfrm>
            <a:off x="3940494" y="5105152"/>
            <a:ext cx="1331096" cy="13760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2" name="箭號: 向右 71"/>
          <p:cNvSpPr/>
          <p:nvPr/>
        </p:nvSpPr>
        <p:spPr>
          <a:xfrm>
            <a:off x="3082439" y="5583877"/>
            <a:ext cx="783688" cy="476679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3" name="矩形 72"/>
          <p:cNvSpPr/>
          <p:nvPr/>
        </p:nvSpPr>
        <p:spPr>
          <a:xfrm>
            <a:off x="374178" y="1258953"/>
            <a:ext cx="5365985" cy="3212500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4" name="矩形 73"/>
          <p:cNvSpPr/>
          <p:nvPr/>
        </p:nvSpPr>
        <p:spPr>
          <a:xfrm>
            <a:off x="1222905" y="4598769"/>
            <a:ext cx="4524701" cy="2054425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6" name="直線單箭頭接點 75"/>
          <p:cNvCxnSpPr>
            <a:stCxn id="29" idx="1"/>
          </p:cNvCxnSpPr>
          <p:nvPr/>
        </p:nvCxnSpPr>
        <p:spPr>
          <a:xfrm flipH="1">
            <a:off x="5747607" y="2152300"/>
            <a:ext cx="560901" cy="821768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線單箭頭接點 77"/>
          <p:cNvCxnSpPr>
            <a:stCxn id="30" idx="1"/>
            <a:endCxn id="74" idx="3"/>
          </p:cNvCxnSpPr>
          <p:nvPr/>
        </p:nvCxnSpPr>
        <p:spPr>
          <a:xfrm flipH="1">
            <a:off x="5747606" y="3252312"/>
            <a:ext cx="560902" cy="2373670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線接點 81"/>
          <p:cNvCxnSpPr/>
          <p:nvPr/>
        </p:nvCxnSpPr>
        <p:spPr>
          <a:xfrm>
            <a:off x="4308339" y="3856539"/>
            <a:ext cx="27406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線接點 82"/>
          <p:cNvCxnSpPr/>
          <p:nvPr/>
        </p:nvCxnSpPr>
        <p:spPr>
          <a:xfrm>
            <a:off x="3292885" y="3858557"/>
            <a:ext cx="84427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線接點 84"/>
          <p:cNvCxnSpPr>
            <a:cxnSpLocks/>
          </p:cNvCxnSpPr>
          <p:nvPr/>
        </p:nvCxnSpPr>
        <p:spPr>
          <a:xfrm flipH="1">
            <a:off x="4122382" y="3876276"/>
            <a:ext cx="292778" cy="247291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線接點 86"/>
          <p:cNvCxnSpPr>
            <a:cxnSpLocks/>
          </p:cNvCxnSpPr>
          <p:nvPr/>
        </p:nvCxnSpPr>
        <p:spPr>
          <a:xfrm flipH="1">
            <a:off x="2451758" y="3889126"/>
            <a:ext cx="1241356" cy="21082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圖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8102" y="1707830"/>
            <a:ext cx="1275361" cy="279531"/>
          </a:xfrm>
          <a:prstGeom prst="rect">
            <a:avLst/>
          </a:prstGeom>
        </p:spPr>
      </p:pic>
      <p:cxnSp>
        <p:nvCxnSpPr>
          <p:cNvPr id="53" name="直線接點 52"/>
          <p:cNvCxnSpPr/>
          <p:nvPr/>
        </p:nvCxnSpPr>
        <p:spPr>
          <a:xfrm>
            <a:off x="2046048" y="1908773"/>
            <a:ext cx="2780861" cy="0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0398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58" grpId="0"/>
      <p:bldP spid="59" grpId="0"/>
      <p:bldP spid="60" grpId="0"/>
      <p:bldP spid="61" grpId="0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71" grpId="0" animBg="1"/>
      <p:bldP spid="72" grpId="0" animBg="1"/>
      <p:bldP spid="73" grpId="0" animBg="1"/>
      <p:bldP spid="7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3091045" y="141751"/>
            <a:ext cx="5540375" cy="830997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400" dirty="0"/>
              <a:t>Only modified the </a:t>
            </a:r>
            <a:r>
              <a:rPr lang="en-US" altLang="zh-TW" sz="2400" b="1" i="1" dirty="0"/>
              <a:t>network structure </a:t>
            </a:r>
            <a:r>
              <a:rPr lang="en-US" altLang="zh-TW" sz="2400" dirty="0"/>
              <a:t>and </a:t>
            </a:r>
            <a:r>
              <a:rPr lang="en-US" altLang="zh-TW" sz="2400" b="1" i="1" dirty="0"/>
              <a:t>input format (vector -&gt; 3-D tensor)</a:t>
            </a:r>
            <a:endParaRPr lang="zh-TW" altLang="en-US" sz="2400" b="1" i="1" dirty="0"/>
          </a:p>
        </p:txBody>
      </p:sp>
      <p:sp>
        <p:nvSpPr>
          <p:cNvPr id="10" name="矩形 9"/>
          <p:cNvSpPr/>
          <p:nvPr/>
        </p:nvSpPr>
        <p:spPr>
          <a:xfrm>
            <a:off x="534110" y="265062"/>
            <a:ext cx="210673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b="1" i="1" u="sng" dirty="0"/>
              <a:t>CNN in </a:t>
            </a:r>
            <a:r>
              <a:rPr lang="en-US" altLang="zh-TW" sz="2800" b="1" i="1" u="sng" dirty="0" err="1"/>
              <a:t>Keras</a:t>
            </a:r>
            <a:endParaRPr lang="zh-TW" altLang="en-US" sz="2800" b="1" i="1" u="sng" dirty="0"/>
          </a:p>
        </p:txBody>
      </p:sp>
      <p:sp>
        <p:nvSpPr>
          <p:cNvPr id="29" name="矩形 28"/>
          <p:cNvSpPr/>
          <p:nvPr/>
        </p:nvSpPr>
        <p:spPr>
          <a:xfrm>
            <a:off x="6308508" y="1874056"/>
            <a:ext cx="1736724" cy="55648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Convolution</a:t>
            </a:r>
            <a:endParaRPr lang="zh-TW" altLang="en-US" sz="2400" dirty="0"/>
          </a:p>
        </p:txBody>
      </p:sp>
      <p:sp>
        <p:nvSpPr>
          <p:cNvPr id="30" name="矩形 29"/>
          <p:cNvSpPr/>
          <p:nvPr/>
        </p:nvSpPr>
        <p:spPr>
          <a:xfrm>
            <a:off x="6308508" y="2974068"/>
            <a:ext cx="1736724" cy="55648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Max Pooling</a:t>
            </a:r>
            <a:endParaRPr lang="zh-TW" altLang="en-US" sz="2400" dirty="0"/>
          </a:p>
        </p:txBody>
      </p:sp>
      <p:sp>
        <p:nvSpPr>
          <p:cNvPr id="31" name="矩形 30"/>
          <p:cNvSpPr/>
          <p:nvPr/>
        </p:nvSpPr>
        <p:spPr>
          <a:xfrm>
            <a:off x="6308508" y="4042281"/>
            <a:ext cx="1736724" cy="55648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Convolution</a:t>
            </a:r>
            <a:endParaRPr lang="zh-TW" altLang="en-US" sz="2400" dirty="0"/>
          </a:p>
        </p:txBody>
      </p:sp>
      <p:sp>
        <p:nvSpPr>
          <p:cNvPr id="32" name="矩形 31"/>
          <p:cNvSpPr/>
          <p:nvPr/>
        </p:nvSpPr>
        <p:spPr>
          <a:xfrm>
            <a:off x="6308508" y="5075533"/>
            <a:ext cx="1736724" cy="55648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Max Pooling</a:t>
            </a:r>
            <a:endParaRPr lang="zh-TW" altLang="en-US" sz="2400" dirty="0"/>
          </a:p>
        </p:txBody>
      </p:sp>
      <p:sp>
        <p:nvSpPr>
          <p:cNvPr id="34" name="向下箭號 11"/>
          <p:cNvSpPr/>
          <p:nvPr/>
        </p:nvSpPr>
        <p:spPr>
          <a:xfrm>
            <a:off x="6928205" y="1396311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向下箭號 17"/>
          <p:cNvSpPr/>
          <p:nvPr/>
        </p:nvSpPr>
        <p:spPr>
          <a:xfrm>
            <a:off x="6928205" y="2507093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向下箭號 18"/>
          <p:cNvSpPr/>
          <p:nvPr/>
        </p:nvSpPr>
        <p:spPr>
          <a:xfrm>
            <a:off x="6928205" y="3598736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向下箭號 19"/>
          <p:cNvSpPr/>
          <p:nvPr/>
        </p:nvSpPr>
        <p:spPr>
          <a:xfrm>
            <a:off x="6928205" y="4633729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文字方塊 41"/>
          <p:cNvSpPr txBox="1"/>
          <p:nvPr/>
        </p:nvSpPr>
        <p:spPr>
          <a:xfrm>
            <a:off x="6190457" y="972748"/>
            <a:ext cx="20467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input</a:t>
            </a:r>
            <a:endParaRPr lang="zh-TW" altLang="en-US" sz="2400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703" y="1874056"/>
            <a:ext cx="4867275" cy="552450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0028" y="3118834"/>
            <a:ext cx="4171950" cy="266700"/>
          </a:xfrm>
          <a:prstGeom prst="rect">
            <a:avLst/>
          </a:prstGeom>
        </p:spPr>
      </p:pic>
      <p:pic>
        <p:nvPicPr>
          <p:cNvPr id="43" name="圖片 4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2378" y="4197792"/>
            <a:ext cx="4419600" cy="304800"/>
          </a:xfrm>
          <a:prstGeom prst="rect">
            <a:avLst/>
          </a:prstGeom>
        </p:spPr>
      </p:pic>
      <p:pic>
        <p:nvPicPr>
          <p:cNvPr id="44" name="圖片 4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52403" y="5238660"/>
            <a:ext cx="4219575" cy="257175"/>
          </a:xfrm>
          <a:prstGeom prst="rect">
            <a:avLst/>
          </a:prstGeom>
        </p:spPr>
      </p:pic>
      <p:sp>
        <p:nvSpPr>
          <p:cNvPr id="23" name="文字方塊 22"/>
          <p:cNvSpPr txBox="1"/>
          <p:nvPr/>
        </p:nvSpPr>
        <p:spPr>
          <a:xfrm>
            <a:off x="3888642" y="1332908"/>
            <a:ext cx="1674994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 x 28 x 28</a:t>
            </a:r>
            <a:endParaRPr lang="zh-TW" altLang="en-US" sz="2400" dirty="0"/>
          </a:p>
        </p:txBody>
      </p:sp>
      <p:sp>
        <p:nvSpPr>
          <p:cNvPr id="24" name="文字方塊 23"/>
          <p:cNvSpPr txBox="1"/>
          <p:nvPr/>
        </p:nvSpPr>
        <p:spPr>
          <a:xfrm>
            <a:off x="3888642" y="2499807"/>
            <a:ext cx="1674994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25 x 26 x 26</a:t>
            </a:r>
            <a:endParaRPr lang="zh-TW" altLang="en-US" sz="2400" dirty="0"/>
          </a:p>
        </p:txBody>
      </p:sp>
      <p:sp>
        <p:nvSpPr>
          <p:cNvPr id="25" name="文字方塊 24"/>
          <p:cNvSpPr txBox="1"/>
          <p:nvPr/>
        </p:nvSpPr>
        <p:spPr>
          <a:xfrm>
            <a:off x="3888642" y="3513227"/>
            <a:ext cx="1674994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25 x 13 x 13</a:t>
            </a:r>
            <a:endParaRPr lang="zh-TW" altLang="en-US" sz="2400" dirty="0"/>
          </a:p>
        </p:txBody>
      </p:sp>
      <p:sp>
        <p:nvSpPr>
          <p:cNvPr id="26" name="文字方塊 25"/>
          <p:cNvSpPr txBox="1"/>
          <p:nvPr/>
        </p:nvSpPr>
        <p:spPr>
          <a:xfrm>
            <a:off x="3888642" y="4595369"/>
            <a:ext cx="1674994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50 x 11 x 11</a:t>
            </a:r>
            <a:endParaRPr lang="zh-TW" altLang="en-US" sz="2400" dirty="0"/>
          </a:p>
        </p:txBody>
      </p:sp>
      <p:sp>
        <p:nvSpPr>
          <p:cNvPr id="27" name="文字方塊 26"/>
          <p:cNvSpPr txBox="1"/>
          <p:nvPr/>
        </p:nvSpPr>
        <p:spPr>
          <a:xfrm>
            <a:off x="3888642" y="5624892"/>
            <a:ext cx="1674994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50 x 5 x 5</a:t>
            </a:r>
            <a:endParaRPr lang="zh-TW" altLang="en-US" sz="2400" dirty="0"/>
          </a:p>
        </p:txBody>
      </p:sp>
      <p:cxnSp>
        <p:nvCxnSpPr>
          <p:cNvPr id="33" name="直線單箭頭接點 32"/>
          <p:cNvCxnSpPr>
            <a:stCxn id="29" idx="1"/>
            <a:endCxn id="2" idx="3"/>
          </p:cNvCxnSpPr>
          <p:nvPr/>
        </p:nvCxnSpPr>
        <p:spPr>
          <a:xfrm flipH="1" flipV="1">
            <a:off x="5571978" y="2150281"/>
            <a:ext cx="736530" cy="2019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單箭頭接點 37"/>
          <p:cNvCxnSpPr/>
          <p:nvPr/>
        </p:nvCxnSpPr>
        <p:spPr>
          <a:xfrm flipH="1" flipV="1">
            <a:off x="5571978" y="3250293"/>
            <a:ext cx="736530" cy="2019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單箭頭接點 38"/>
          <p:cNvCxnSpPr/>
          <p:nvPr/>
        </p:nvCxnSpPr>
        <p:spPr>
          <a:xfrm flipH="1" flipV="1">
            <a:off x="5571978" y="4352134"/>
            <a:ext cx="736530" cy="2019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單箭頭接點 39"/>
          <p:cNvCxnSpPr/>
          <p:nvPr/>
        </p:nvCxnSpPr>
        <p:spPr>
          <a:xfrm flipH="1" flipV="1">
            <a:off x="5579349" y="5400385"/>
            <a:ext cx="736530" cy="2019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字方塊 2"/>
          <p:cNvSpPr txBox="1"/>
          <p:nvPr/>
        </p:nvSpPr>
        <p:spPr>
          <a:xfrm>
            <a:off x="70856" y="2309174"/>
            <a:ext cx="31582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How many parameters for each filter?</a:t>
            </a:r>
            <a:endParaRPr lang="zh-TW" altLang="en-US" sz="2400" dirty="0"/>
          </a:p>
        </p:txBody>
      </p:sp>
      <p:sp>
        <p:nvSpPr>
          <p:cNvPr id="28" name="文字方塊 27"/>
          <p:cNvSpPr txBox="1"/>
          <p:nvPr/>
        </p:nvSpPr>
        <p:spPr>
          <a:xfrm>
            <a:off x="48078" y="4407663"/>
            <a:ext cx="31582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How many parameters for each filter?</a:t>
            </a:r>
            <a:endParaRPr lang="zh-TW" altLang="en-US" sz="2400" dirty="0"/>
          </a:p>
        </p:txBody>
      </p:sp>
      <p:sp>
        <p:nvSpPr>
          <p:cNvPr id="4" name="文字方塊 3"/>
          <p:cNvSpPr txBox="1"/>
          <p:nvPr/>
        </p:nvSpPr>
        <p:spPr>
          <a:xfrm>
            <a:off x="3173529" y="2507093"/>
            <a:ext cx="487810" cy="46166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9</a:t>
            </a:r>
            <a:endParaRPr lang="zh-TW" altLang="en-US" sz="2400" dirty="0"/>
          </a:p>
        </p:txBody>
      </p:sp>
      <p:sp>
        <p:nvSpPr>
          <p:cNvPr id="41" name="文字方塊 40"/>
          <p:cNvSpPr txBox="1"/>
          <p:nvPr/>
        </p:nvSpPr>
        <p:spPr>
          <a:xfrm>
            <a:off x="3063618" y="4623798"/>
            <a:ext cx="707633" cy="46166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225</a:t>
            </a:r>
            <a:endParaRPr lang="zh-TW" altLang="en-US" sz="2400" dirty="0"/>
          </a:p>
        </p:txBody>
      </p:sp>
      <p:pic>
        <p:nvPicPr>
          <p:cNvPr id="47" name="圖片 4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35254" y="2131360"/>
            <a:ext cx="1275361" cy="279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760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5" grpId="0" animBg="1"/>
      <p:bldP spid="26" grpId="0" animBg="1"/>
      <p:bldP spid="27" grpId="0" animBg="1"/>
      <p:bldP spid="3" grpId="0"/>
      <p:bldP spid="28" grpId="0"/>
      <p:bldP spid="4" grpId="0" animBg="1"/>
      <p:bldP spid="41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3091045" y="141751"/>
            <a:ext cx="5540375" cy="830997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400" dirty="0"/>
              <a:t>Only modified the </a:t>
            </a:r>
            <a:r>
              <a:rPr lang="en-US" altLang="zh-TW" sz="2400" b="1" i="1" dirty="0"/>
              <a:t>network structure </a:t>
            </a:r>
            <a:r>
              <a:rPr lang="en-US" altLang="zh-TW" sz="2400" dirty="0"/>
              <a:t>and </a:t>
            </a:r>
            <a:r>
              <a:rPr lang="en-US" altLang="zh-TW" sz="2400" b="1" i="1" dirty="0"/>
              <a:t>input format (vector -&gt; 3-D tensor)</a:t>
            </a:r>
            <a:endParaRPr lang="zh-TW" altLang="en-US" sz="2400" b="1" i="1" dirty="0"/>
          </a:p>
        </p:txBody>
      </p:sp>
      <p:sp>
        <p:nvSpPr>
          <p:cNvPr id="10" name="矩形 9"/>
          <p:cNvSpPr/>
          <p:nvPr/>
        </p:nvSpPr>
        <p:spPr>
          <a:xfrm>
            <a:off x="534110" y="265062"/>
            <a:ext cx="210673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b="1" i="1" u="sng" dirty="0"/>
              <a:t>CNN in </a:t>
            </a:r>
            <a:r>
              <a:rPr lang="en-US" altLang="zh-TW" sz="2800" b="1" i="1" u="sng" dirty="0" err="1"/>
              <a:t>Keras</a:t>
            </a:r>
            <a:endParaRPr lang="zh-TW" altLang="en-US" sz="2800" b="1" i="1" u="sng" dirty="0"/>
          </a:p>
        </p:txBody>
      </p:sp>
      <p:sp>
        <p:nvSpPr>
          <p:cNvPr id="29" name="矩形 28"/>
          <p:cNvSpPr/>
          <p:nvPr/>
        </p:nvSpPr>
        <p:spPr>
          <a:xfrm>
            <a:off x="6308508" y="1874056"/>
            <a:ext cx="1736724" cy="55648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Convolution</a:t>
            </a:r>
            <a:endParaRPr lang="zh-TW" altLang="en-US" sz="2400" dirty="0"/>
          </a:p>
        </p:txBody>
      </p:sp>
      <p:sp>
        <p:nvSpPr>
          <p:cNvPr id="30" name="矩形 29"/>
          <p:cNvSpPr/>
          <p:nvPr/>
        </p:nvSpPr>
        <p:spPr>
          <a:xfrm>
            <a:off x="6308508" y="2974068"/>
            <a:ext cx="1736724" cy="55648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Max Pooling</a:t>
            </a:r>
            <a:endParaRPr lang="zh-TW" altLang="en-US" sz="2400" dirty="0"/>
          </a:p>
        </p:txBody>
      </p:sp>
      <p:sp>
        <p:nvSpPr>
          <p:cNvPr id="31" name="矩形 30"/>
          <p:cNvSpPr/>
          <p:nvPr/>
        </p:nvSpPr>
        <p:spPr>
          <a:xfrm>
            <a:off x="6308508" y="4042281"/>
            <a:ext cx="1736724" cy="55648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Convolution</a:t>
            </a:r>
            <a:endParaRPr lang="zh-TW" altLang="en-US" sz="2400" dirty="0"/>
          </a:p>
        </p:txBody>
      </p:sp>
      <p:sp>
        <p:nvSpPr>
          <p:cNvPr id="32" name="矩形 31"/>
          <p:cNvSpPr/>
          <p:nvPr/>
        </p:nvSpPr>
        <p:spPr>
          <a:xfrm>
            <a:off x="6308508" y="5075533"/>
            <a:ext cx="1736724" cy="55648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Max Pooling</a:t>
            </a:r>
            <a:endParaRPr lang="zh-TW" altLang="en-US" sz="2400" dirty="0"/>
          </a:p>
        </p:txBody>
      </p:sp>
      <p:sp>
        <p:nvSpPr>
          <p:cNvPr id="34" name="向下箭號 11"/>
          <p:cNvSpPr/>
          <p:nvPr/>
        </p:nvSpPr>
        <p:spPr>
          <a:xfrm>
            <a:off x="6928205" y="1396311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向下箭號 17"/>
          <p:cNvSpPr/>
          <p:nvPr/>
        </p:nvSpPr>
        <p:spPr>
          <a:xfrm>
            <a:off x="6928205" y="2507093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向下箭號 18"/>
          <p:cNvSpPr/>
          <p:nvPr/>
        </p:nvSpPr>
        <p:spPr>
          <a:xfrm>
            <a:off x="6928205" y="3598736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向下箭號 19"/>
          <p:cNvSpPr/>
          <p:nvPr/>
        </p:nvSpPr>
        <p:spPr>
          <a:xfrm>
            <a:off x="6928205" y="4633729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文字方塊 41"/>
          <p:cNvSpPr txBox="1"/>
          <p:nvPr/>
        </p:nvSpPr>
        <p:spPr>
          <a:xfrm>
            <a:off x="6190457" y="972748"/>
            <a:ext cx="20467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input</a:t>
            </a:r>
            <a:endParaRPr lang="zh-TW" altLang="en-US" sz="2400" dirty="0"/>
          </a:p>
        </p:txBody>
      </p:sp>
      <p:sp>
        <p:nvSpPr>
          <p:cNvPr id="23" name="文字方塊 22"/>
          <p:cNvSpPr txBox="1"/>
          <p:nvPr/>
        </p:nvSpPr>
        <p:spPr>
          <a:xfrm>
            <a:off x="5253211" y="1364983"/>
            <a:ext cx="1674994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 x 28 x 28</a:t>
            </a:r>
            <a:endParaRPr lang="zh-TW" altLang="en-US" sz="2400" dirty="0"/>
          </a:p>
        </p:txBody>
      </p:sp>
      <p:sp>
        <p:nvSpPr>
          <p:cNvPr id="24" name="文字方塊 23"/>
          <p:cNvSpPr txBox="1"/>
          <p:nvPr/>
        </p:nvSpPr>
        <p:spPr>
          <a:xfrm>
            <a:off x="5253211" y="2480449"/>
            <a:ext cx="1674994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25 x 26 x 26</a:t>
            </a:r>
            <a:endParaRPr lang="zh-TW" altLang="en-US" sz="2400" dirty="0"/>
          </a:p>
        </p:txBody>
      </p:sp>
      <p:sp>
        <p:nvSpPr>
          <p:cNvPr id="25" name="文字方塊 24"/>
          <p:cNvSpPr txBox="1"/>
          <p:nvPr/>
        </p:nvSpPr>
        <p:spPr>
          <a:xfrm>
            <a:off x="5253211" y="3556630"/>
            <a:ext cx="1674994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25 x 13 x 13</a:t>
            </a:r>
            <a:endParaRPr lang="zh-TW" altLang="en-US" sz="2400" dirty="0"/>
          </a:p>
        </p:txBody>
      </p:sp>
      <p:sp>
        <p:nvSpPr>
          <p:cNvPr id="26" name="文字方塊 25"/>
          <p:cNvSpPr txBox="1"/>
          <p:nvPr/>
        </p:nvSpPr>
        <p:spPr>
          <a:xfrm>
            <a:off x="5253211" y="4613868"/>
            <a:ext cx="1674994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50 x 11 x 11</a:t>
            </a:r>
            <a:endParaRPr lang="zh-TW" altLang="en-US" sz="2400" dirty="0"/>
          </a:p>
        </p:txBody>
      </p:sp>
      <p:sp>
        <p:nvSpPr>
          <p:cNvPr id="27" name="文字方塊 26"/>
          <p:cNvSpPr txBox="1"/>
          <p:nvPr/>
        </p:nvSpPr>
        <p:spPr>
          <a:xfrm>
            <a:off x="5253211" y="5552297"/>
            <a:ext cx="1674994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50 x 5 x 5</a:t>
            </a:r>
            <a:endParaRPr lang="zh-TW" altLang="en-US" sz="2400" dirty="0"/>
          </a:p>
        </p:txBody>
      </p:sp>
      <p:sp>
        <p:nvSpPr>
          <p:cNvPr id="33" name="文字方塊 32"/>
          <p:cNvSpPr txBox="1"/>
          <p:nvPr/>
        </p:nvSpPr>
        <p:spPr>
          <a:xfrm>
            <a:off x="3267596" y="5851258"/>
            <a:ext cx="1556991" cy="46166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Flatten</a:t>
            </a:r>
            <a:endParaRPr lang="zh-TW" altLang="en-US" sz="2400" dirty="0"/>
          </a:p>
        </p:txBody>
      </p:sp>
      <p:sp>
        <p:nvSpPr>
          <p:cNvPr id="38" name="右彎箭號 16"/>
          <p:cNvSpPr/>
          <p:nvPr/>
        </p:nvSpPr>
        <p:spPr>
          <a:xfrm rot="10800000">
            <a:off x="4864709" y="5651583"/>
            <a:ext cx="2451998" cy="631290"/>
          </a:xfrm>
          <a:prstGeom prst="bentArrow">
            <a:avLst>
              <a:gd name="adj1" fmla="val 36585"/>
              <a:gd name="adj2" fmla="val 25000"/>
              <a:gd name="adj3" fmla="val 25000"/>
              <a:gd name="adj4" fmla="val 4375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39" name="右彎箭號 21"/>
          <p:cNvSpPr/>
          <p:nvPr/>
        </p:nvSpPr>
        <p:spPr>
          <a:xfrm rot="16200000">
            <a:off x="2152146" y="5127138"/>
            <a:ext cx="726735" cy="1398675"/>
          </a:xfrm>
          <a:prstGeom prst="bentArrow">
            <a:avLst>
              <a:gd name="adj1" fmla="val 28061"/>
              <a:gd name="adj2" fmla="val 25000"/>
              <a:gd name="adj3" fmla="val 25000"/>
              <a:gd name="adj4" fmla="val 4375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2103" y="6328591"/>
            <a:ext cx="2847975" cy="266700"/>
          </a:xfrm>
          <a:prstGeom prst="rect">
            <a:avLst/>
          </a:prstGeom>
        </p:spPr>
      </p:pic>
      <p:sp>
        <p:nvSpPr>
          <p:cNvPr id="40" name="文字方塊 39"/>
          <p:cNvSpPr txBox="1"/>
          <p:nvPr/>
        </p:nvSpPr>
        <p:spPr>
          <a:xfrm>
            <a:off x="2178715" y="5482755"/>
            <a:ext cx="1006467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1250</a:t>
            </a:r>
            <a:endParaRPr lang="zh-TW" altLang="en-US" sz="2400" dirty="0"/>
          </a:p>
        </p:txBody>
      </p:sp>
      <p:grpSp>
        <p:nvGrpSpPr>
          <p:cNvPr id="41" name="群組 40"/>
          <p:cNvGrpSpPr/>
          <p:nvPr/>
        </p:nvGrpSpPr>
        <p:grpSpPr>
          <a:xfrm>
            <a:off x="514616" y="2208309"/>
            <a:ext cx="2906568" cy="3201477"/>
            <a:chOff x="-1595803" y="3999117"/>
            <a:chExt cx="2906568" cy="3201477"/>
          </a:xfrm>
        </p:grpSpPr>
        <p:pic>
          <p:nvPicPr>
            <p:cNvPr id="45" name="圖片 4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5400000" flipH="1">
              <a:off x="-1736746" y="4748962"/>
              <a:ext cx="3201477" cy="1701788"/>
            </a:xfrm>
            <a:prstGeom prst="rect">
              <a:avLst/>
            </a:prstGeom>
          </p:spPr>
        </p:pic>
        <p:sp>
          <p:nvSpPr>
            <p:cNvPr id="46" name="文字方塊 45"/>
            <p:cNvSpPr txBox="1"/>
            <p:nvPr/>
          </p:nvSpPr>
          <p:spPr>
            <a:xfrm>
              <a:off x="-1595803" y="4773762"/>
              <a:ext cx="2906568" cy="830997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Fully Connected Feedforward network</a:t>
              </a:r>
              <a:endParaRPr lang="zh-TW" altLang="en-US" sz="2400" dirty="0"/>
            </a:p>
          </p:txBody>
        </p:sp>
      </p:grpSp>
      <p:sp>
        <p:nvSpPr>
          <p:cNvPr id="47" name="文字方塊 46"/>
          <p:cNvSpPr txBox="1"/>
          <p:nvPr/>
        </p:nvSpPr>
        <p:spPr>
          <a:xfrm>
            <a:off x="951029" y="1827526"/>
            <a:ext cx="20467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output</a:t>
            </a:r>
            <a:endParaRPr lang="zh-TW" altLang="en-US" sz="2400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806" y="3932234"/>
            <a:ext cx="4552950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217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8" grpId="0" animBg="1"/>
      <p:bldP spid="39" grpId="0" animBg="1"/>
      <p:bldP spid="40" grpId="0" animBg="1"/>
      <p:bldP spid="4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Live Demo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09677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45180" y="5099725"/>
            <a:ext cx="2805794" cy="1325563"/>
          </a:xfrm>
        </p:spPr>
        <p:txBody>
          <a:bodyPr>
            <a:normAutofit/>
          </a:bodyPr>
          <a:lstStyle/>
          <a:p>
            <a:r>
              <a:rPr lang="en-US" altLang="zh-TW" sz="2800" b="1" i="1" u="sng" dirty="0"/>
              <a:t>Auto-encoder </a:t>
            </a:r>
            <a:br>
              <a:rPr lang="en-US" altLang="zh-TW" sz="2800" b="1" i="1" u="sng" dirty="0"/>
            </a:br>
            <a:r>
              <a:rPr lang="en-US" altLang="zh-TW" sz="2800" b="1" i="1" u="sng" dirty="0"/>
              <a:t>for CNN</a:t>
            </a:r>
            <a:endParaRPr lang="zh-TW" altLang="en-US" sz="2800" b="1" i="1" u="sng" dirty="0"/>
          </a:p>
        </p:txBody>
      </p:sp>
      <p:pic>
        <p:nvPicPr>
          <p:cNvPr id="4" name="Picture 2" descr="http://s.hswstatic.com/gif/whiskers-sam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8044" y="811820"/>
            <a:ext cx="1771005" cy="1204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6972452" y="2471479"/>
            <a:ext cx="1736724" cy="55648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Convolution</a:t>
            </a:r>
            <a:endParaRPr lang="zh-TW" altLang="en-US" sz="2400" dirty="0"/>
          </a:p>
        </p:txBody>
      </p:sp>
      <p:sp>
        <p:nvSpPr>
          <p:cNvPr id="6" name="矩形 5"/>
          <p:cNvSpPr/>
          <p:nvPr/>
        </p:nvSpPr>
        <p:spPr>
          <a:xfrm>
            <a:off x="6972452" y="3571491"/>
            <a:ext cx="1736724" cy="55648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Pooling</a:t>
            </a:r>
            <a:endParaRPr lang="zh-TW" altLang="en-US" sz="2400" dirty="0"/>
          </a:p>
        </p:txBody>
      </p:sp>
      <p:sp>
        <p:nvSpPr>
          <p:cNvPr id="7" name="矩形 6"/>
          <p:cNvSpPr/>
          <p:nvPr/>
        </p:nvSpPr>
        <p:spPr>
          <a:xfrm>
            <a:off x="6972452" y="4639704"/>
            <a:ext cx="1736724" cy="55648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Convolution</a:t>
            </a:r>
            <a:endParaRPr lang="zh-TW" altLang="en-US" sz="2400" dirty="0"/>
          </a:p>
        </p:txBody>
      </p:sp>
      <p:sp>
        <p:nvSpPr>
          <p:cNvPr id="8" name="矩形 7"/>
          <p:cNvSpPr/>
          <p:nvPr/>
        </p:nvSpPr>
        <p:spPr>
          <a:xfrm>
            <a:off x="6972452" y="5672956"/>
            <a:ext cx="1736724" cy="55648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Pooling</a:t>
            </a:r>
            <a:endParaRPr lang="zh-TW" altLang="en-US" sz="2400" dirty="0"/>
          </a:p>
        </p:txBody>
      </p:sp>
      <p:sp>
        <p:nvSpPr>
          <p:cNvPr id="9" name="向下箭號 11"/>
          <p:cNvSpPr/>
          <p:nvPr/>
        </p:nvSpPr>
        <p:spPr>
          <a:xfrm>
            <a:off x="7626430" y="2056846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向下箭號 17"/>
          <p:cNvSpPr/>
          <p:nvPr/>
        </p:nvSpPr>
        <p:spPr>
          <a:xfrm>
            <a:off x="7592149" y="3104516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向下箭號 18"/>
          <p:cNvSpPr/>
          <p:nvPr/>
        </p:nvSpPr>
        <p:spPr>
          <a:xfrm>
            <a:off x="7592149" y="4196159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向下箭號 19"/>
          <p:cNvSpPr/>
          <p:nvPr/>
        </p:nvSpPr>
        <p:spPr>
          <a:xfrm>
            <a:off x="7592149" y="5231152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/>
          <p:cNvSpPr/>
          <p:nvPr/>
        </p:nvSpPr>
        <p:spPr>
          <a:xfrm>
            <a:off x="2661698" y="3563258"/>
            <a:ext cx="2319113" cy="55648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Deconvolution</a:t>
            </a:r>
            <a:endParaRPr lang="zh-TW" altLang="en-US" sz="2400" dirty="0"/>
          </a:p>
        </p:txBody>
      </p:sp>
      <p:sp>
        <p:nvSpPr>
          <p:cNvPr id="18" name="矩形 17"/>
          <p:cNvSpPr/>
          <p:nvPr/>
        </p:nvSpPr>
        <p:spPr>
          <a:xfrm>
            <a:off x="2984552" y="2474791"/>
            <a:ext cx="1736724" cy="55648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err="1"/>
              <a:t>Unpooling</a:t>
            </a:r>
            <a:endParaRPr lang="zh-TW" altLang="en-US" sz="2400" dirty="0"/>
          </a:p>
        </p:txBody>
      </p:sp>
      <p:sp>
        <p:nvSpPr>
          <p:cNvPr id="19" name="矩形 18"/>
          <p:cNvSpPr/>
          <p:nvPr/>
        </p:nvSpPr>
        <p:spPr>
          <a:xfrm>
            <a:off x="2661698" y="5642242"/>
            <a:ext cx="2319113" cy="55648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Deconvolution</a:t>
            </a:r>
            <a:endParaRPr lang="zh-TW" altLang="en-US" sz="2400" dirty="0"/>
          </a:p>
        </p:txBody>
      </p:sp>
      <p:sp>
        <p:nvSpPr>
          <p:cNvPr id="20" name="矩形 19"/>
          <p:cNvSpPr/>
          <p:nvPr/>
        </p:nvSpPr>
        <p:spPr>
          <a:xfrm>
            <a:off x="2952893" y="4613134"/>
            <a:ext cx="1736724" cy="55648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err="1"/>
              <a:t>Unpooling</a:t>
            </a:r>
            <a:endParaRPr lang="zh-TW" altLang="en-US" sz="2400" dirty="0"/>
          </a:p>
        </p:txBody>
      </p:sp>
      <p:sp>
        <p:nvSpPr>
          <p:cNvPr id="21" name="向下箭號 11"/>
          <p:cNvSpPr/>
          <p:nvPr/>
        </p:nvSpPr>
        <p:spPr>
          <a:xfrm flipV="1">
            <a:off x="3548410" y="1950555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向下箭號 17"/>
          <p:cNvSpPr/>
          <p:nvPr/>
        </p:nvSpPr>
        <p:spPr>
          <a:xfrm flipV="1">
            <a:off x="3548410" y="3061337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向下箭號 18"/>
          <p:cNvSpPr/>
          <p:nvPr/>
        </p:nvSpPr>
        <p:spPr>
          <a:xfrm flipV="1">
            <a:off x="3548410" y="4152980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向下箭號 19"/>
          <p:cNvSpPr/>
          <p:nvPr/>
        </p:nvSpPr>
        <p:spPr>
          <a:xfrm flipV="1">
            <a:off x="3548410" y="5187973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文字方塊 49"/>
          <p:cNvSpPr txBox="1">
            <a:spLocks noChangeArrowheads="1"/>
          </p:cNvSpPr>
          <p:nvPr/>
        </p:nvSpPr>
        <p:spPr bwMode="auto">
          <a:xfrm>
            <a:off x="4965485" y="627110"/>
            <a:ext cx="2084388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kumimoji="0" lang="en-US" altLang="zh-TW" sz="2400" dirty="0"/>
              <a:t>As close as possible</a:t>
            </a:r>
            <a:endParaRPr kumimoji="0" lang="zh-TW" altLang="en-US" sz="2400" dirty="0"/>
          </a:p>
        </p:txBody>
      </p:sp>
      <p:sp>
        <p:nvSpPr>
          <p:cNvPr id="29" name="向下箭號 19"/>
          <p:cNvSpPr/>
          <p:nvPr/>
        </p:nvSpPr>
        <p:spPr>
          <a:xfrm rot="5400000" flipH="1">
            <a:off x="6258628" y="5570519"/>
            <a:ext cx="545690" cy="707789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箭號: 左-右雙向 29"/>
          <p:cNvSpPr/>
          <p:nvPr/>
        </p:nvSpPr>
        <p:spPr>
          <a:xfrm>
            <a:off x="5077314" y="1383816"/>
            <a:ext cx="1785144" cy="566739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矩形 26"/>
          <p:cNvSpPr/>
          <p:nvPr/>
        </p:nvSpPr>
        <p:spPr>
          <a:xfrm>
            <a:off x="2662615" y="1364009"/>
            <a:ext cx="2319113" cy="55648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Deconvolution</a:t>
            </a:r>
            <a:endParaRPr lang="zh-TW" altLang="en-US" sz="2400" dirty="0"/>
          </a:p>
        </p:txBody>
      </p:sp>
      <p:sp>
        <p:nvSpPr>
          <p:cNvPr id="28" name="向下箭號 19"/>
          <p:cNvSpPr/>
          <p:nvPr/>
        </p:nvSpPr>
        <p:spPr>
          <a:xfrm rot="5400000" flipH="1">
            <a:off x="5087936" y="5616982"/>
            <a:ext cx="545690" cy="657638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矩形 30"/>
          <p:cNvSpPr/>
          <p:nvPr/>
        </p:nvSpPr>
        <p:spPr>
          <a:xfrm>
            <a:off x="5756700" y="5472175"/>
            <a:ext cx="420879" cy="89662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 dirty="0"/>
          </a:p>
        </p:txBody>
      </p:sp>
      <p:sp>
        <p:nvSpPr>
          <p:cNvPr id="3" name="文字方塊 2"/>
          <p:cNvSpPr txBox="1"/>
          <p:nvPr/>
        </p:nvSpPr>
        <p:spPr>
          <a:xfrm>
            <a:off x="5526903" y="5005193"/>
            <a:ext cx="8804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code</a:t>
            </a:r>
            <a:endParaRPr lang="zh-TW" altLang="en-US" sz="2400" dirty="0"/>
          </a:p>
        </p:txBody>
      </p:sp>
      <p:sp>
        <p:nvSpPr>
          <p:cNvPr id="32" name="標題 1">
            <a:extLst>
              <a:ext uri="{FF2B5EF4-FFF2-40B4-BE49-F238E27FC236}">
                <a16:creationId xmlns:a16="http://schemas.microsoft.com/office/drawing/2014/main" xmlns="" id="{04495E8E-7CE5-4274-AD99-32D34A278C4E}"/>
              </a:ext>
            </a:extLst>
          </p:cNvPr>
          <p:cNvSpPr txBox="1">
            <a:spLocks/>
          </p:cNvSpPr>
          <p:nvPr/>
        </p:nvSpPr>
        <p:spPr>
          <a:xfrm>
            <a:off x="183465" y="58253"/>
            <a:ext cx="379386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err="1"/>
              <a:t>Unpooling</a:t>
            </a:r>
            <a:r>
              <a:rPr lang="en-US" altLang="zh-TW" dirty="0"/>
              <a:t> &amp; Deconvolution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07808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6" grpId="0"/>
      <p:bldP spid="29" grpId="0" animBg="1"/>
      <p:bldP spid="30" grpId="0" animBg="1"/>
      <p:bldP spid="27" grpId="0" animBg="1"/>
      <p:bldP spid="28" grpId="0" animBg="1"/>
      <p:bldP spid="31" grpId="0" animBg="1"/>
      <p:bldP spid="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Unpooling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5" y="2447596"/>
            <a:ext cx="9001125" cy="3333750"/>
          </a:xfrm>
          <a:prstGeom prst="rect">
            <a:avLst/>
          </a:prstGeom>
        </p:spPr>
      </p:pic>
      <p:sp>
        <p:nvSpPr>
          <p:cNvPr id="5" name="箭號: 向右 4"/>
          <p:cNvSpPr/>
          <p:nvPr/>
        </p:nvSpPr>
        <p:spPr>
          <a:xfrm rot="13860550">
            <a:off x="5366616" y="3671333"/>
            <a:ext cx="515880" cy="52863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箭號: 向右 6"/>
          <p:cNvSpPr/>
          <p:nvPr/>
        </p:nvSpPr>
        <p:spPr>
          <a:xfrm rot="7670055">
            <a:off x="3160555" y="3847051"/>
            <a:ext cx="515880" cy="52863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7290" y="330897"/>
            <a:ext cx="3519445" cy="1672489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5146472" y="1968475"/>
            <a:ext cx="1691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14 x 14</a:t>
            </a:r>
            <a:endParaRPr lang="zh-TW" altLang="en-US" sz="2400" dirty="0"/>
          </a:p>
        </p:txBody>
      </p:sp>
      <p:sp>
        <p:nvSpPr>
          <p:cNvPr id="10" name="文字方塊 9"/>
          <p:cNvSpPr txBox="1"/>
          <p:nvPr/>
        </p:nvSpPr>
        <p:spPr>
          <a:xfrm>
            <a:off x="7035095" y="1985931"/>
            <a:ext cx="1691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28 x 28</a:t>
            </a:r>
            <a:endParaRPr lang="zh-TW" altLang="en-US" sz="2400" dirty="0"/>
          </a:p>
        </p:txBody>
      </p:sp>
      <p:sp>
        <p:nvSpPr>
          <p:cNvPr id="9" name="矩形 8"/>
          <p:cNvSpPr/>
          <p:nvPr/>
        </p:nvSpPr>
        <p:spPr>
          <a:xfrm>
            <a:off x="3785466" y="5850234"/>
            <a:ext cx="572238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Source of image : </a:t>
            </a:r>
            <a:r>
              <a:rPr lang="zh-TW" altLang="en-US" dirty="0"/>
              <a:t>https://leonardoaraujosantos.gitbooks.io/artificial-inteligence/content/image_segmentation.html</a:t>
            </a:r>
          </a:p>
        </p:txBody>
      </p:sp>
      <p:grpSp>
        <p:nvGrpSpPr>
          <p:cNvPr id="13" name="群組 12"/>
          <p:cNvGrpSpPr/>
          <p:nvPr/>
        </p:nvGrpSpPr>
        <p:grpSpPr>
          <a:xfrm>
            <a:off x="142875" y="1968475"/>
            <a:ext cx="4906327" cy="3812871"/>
            <a:chOff x="142875" y="1968475"/>
            <a:chExt cx="4906327" cy="3812871"/>
          </a:xfrm>
        </p:grpSpPr>
        <p:sp>
          <p:nvSpPr>
            <p:cNvPr id="12" name="矩形 11"/>
            <p:cNvSpPr/>
            <p:nvPr/>
          </p:nvSpPr>
          <p:spPr>
            <a:xfrm>
              <a:off x="142875" y="1968475"/>
              <a:ext cx="3270885" cy="38128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矩形 13"/>
            <p:cNvSpPr/>
            <p:nvPr/>
          </p:nvSpPr>
          <p:spPr>
            <a:xfrm>
              <a:off x="1778317" y="4626271"/>
              <a:ext cx="3270885" cy="9203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矩形 14"/>
            <p:cNvSpPr/>
            <p:nvPr/>
          </p:nvSpPr>
          <p:spPr>
            <a:xfrm>
              <a:off x="417265" y="3741356"/>
              <a:ext cx="3270885" cy="9203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1" name="文字方塊 10"/>
          <p:cNvSpPr txBox="1"/>
          <p:nvPr/>
        </p:nvSpPr>
        <p:spPr>
          <a:xfrm>
            <a:off x="708961" y="5615529"/>
            <a:ext cx="2704799" cy="830997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400" dirty="0"/>
              <a:t>Alternative: simply repeat the values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154854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1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Deconvolution</a:t>
            </a:r>
            <a:endParaRPr lang="zh-TW" altLang="en-US" dirty="0"/>
          </a:p>
        </p:txBody>
      </p:sp>
      <p:sp>
        <p:nvSpPr>
          <p:cNvPr id="4" name="橢圓 3"/>
          <p:cNvSpPr/>
          <p:nvPr/>
        </p:nvSpPr>
        <p:spPr>
          <a:xfrm rot="5400000">
            <a:off x="844481" y="2961478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 dirty="0"/>
          </a:p>
        </p:txBody>
      </p:sp>
      <p:sp>
        <p:nvSpPr>
          <p:cNvPr id="5" name="橢圓 4"/>
          <p:cNvSpPr/>
          <p:nvPr/>
        </p:nvSpPr>
        <p:spPr>
          <a:xfrm rot="5400000">
            <a:off x="844481" y="3871261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 dirty="0"/>
          </a:p>
        </p:txBody>
      </p:sp>
      <p:cxnSp>
        <p:nvCxnSpPr>
          <p:cNvPr id="6" name="直線單箭頭接點 5"/>
          <p:cNvCxnSpPr/>
          <p:nvPr/>
        </p:nvCxnSpPr>
        <p:spPr>
          <a:xfrm rot="5400000" flipV="1">
            <a:off x="1180051" y="2206607"/>
            <a:ext cx="899279" cy="857296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" name="直線單箭頭接點 6"/>
          <p:cNvCxnSpPr/>
          <p:nvPr/>
        </p:nvCxnSpPr>
        <p:spPr>
          <a:xfrm rot="5400000" flipH="1" flipV="1">
            <a:off x="1189982" y="3039204"/>
            <a:ext cx="822666" cy="914046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8" name="直線單箭頭接點 7"/>
          <p:cNvCxnSpPr/>
          <p:nvPr/>
        </p:nvCxnSpPr>
        <p:spPr>
          <a:xfrm rot="5400000" flipV="1">
            <a:off x="1640215" y="2666771"/>
            <a:ext cx="4172" cy="832074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9" name="直線單箭頭接點 8"/>
          <p:cNvCxnSpPr/>
          <p:nvPr/>
        </p:nvCxnSpPr>
        <p:spPr>
          <a:xfrm rot="5400000" flipV="1">
            <a:off x="1180051" y="3100131"/>
            <a:ext cx="899279" cy="857296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" name="直線單箭頭接點 9"/>
          <p:cNvCxnSpPr/>
          <p:nvPr/>
        </p:nvCxnSpPr>
        <p:spPr>
          <a:xfrm rot="5400000" flipH="1" flipV="1">
            <a:off x="1189982" y="3932728"/>
            <a:ext cx="822666" cy="914046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1" name="直線單箭頭接點 10"/>
          <p:cNvCxnSpPr/>
          <p:nvPr/>
        </p:nvCxnSpPr>
        <p:spPr>
          <a:xfrm rot="5400000" flipV="1">
            <a:off x="1640215" y="3560295"/>
            <a:ext cx="4172" cy="832074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2" name="直線單箭頭接點 11"/>
          <p:cNvCxnSpPr/>
          <p:nvPr/>
        </p:nvCxnSpPr>
        <p:spPr>
          <a:xfrm rot="5400000" flipV="1">
            <a:off x="1254675" y="4117147"/>
            <a:ext cx="899279" cy="857296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" name="直線單箭頭接點 12"/>
          <p:cNvCxnSpPr/>
          <p:nvPr/>
        </p:nvCxnSpPr>
        <p:spPr>
          <a:xfrm rot="5400000" flipH="1" flipV="1">
            <a:off x="1264606" y="4949744"/>
            <a:ext cx="822666" cy="914046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4" name="直線單箭頭接點 13"/>
          <p:cNvCxnSpPr/>
          <p:nvPr/>
        </p:nvCxnSpPr>
        <p:spPr>
          <a:xfrm rot="5400000" flipV="1">
            <a:off x="1714839" y="4577311"/>
            <a:ext cx="4172" cy="832074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5" name="橢圓 14"/>
          <p:cNvSpPr/>
          <p:nvPr/>
        </p:nvSpPr>
        <p:spPr>
          <a:xfrm rot="5400000">
            <a:off x="2030844" y="4788468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 dirty="0"/>
          </a:p>
        </p:txBody>
      </p:sp>
      <p:sp>
        <p:nvSpPr>
          <p:cNvPr id="16" name="橢圓 15"/>
          <p:cNvSpPr/>
          <p:nvPr/>
        </p:nvSpPr>
        <p:spPr>
          <a:xfrm rot="5400000">
            <a:off x="887120" y="4850947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 dirty="0"/>
          </a:p>
        </p:txBody>
      </p:sp>
      <p:sp>
        <p:nvSpPr>
          <p:cNvPr id="17" name="橢圓 16"/>
          <p:cNvSpPr/>
          <p:nvPr/>
        </p:nvSpPr>
        <p:spPr>
          <a:xfrm rot="5400000">
            <a:off x="1990274" y="3826769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 dirty="0"/>
          </a:p>
        </p:txBody>
      </p:sp>
      <p:sp>
        <p:nvSpPr>
          <p:cNvPr id="18" name="橢圓 17"/>
          <p:cNvSpPr/>
          <p:nvPr/>
        </p:nvSpPr>
        <p:spPr>
          <a:xfrm rot="5400000">
            <a:off x="2038966" y="2868011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 dirty="0"/>
          </a:p>
        </p:txBody>
      </p:sp>
      <p:sp>
        <p:nvSpPr>
          <p:cNvPr id="19" name="橢圓 18"/>
          <p:cNvSpPr/>
          <p:nvPr/>
        </p:nvSpPr>
        <p:spPr>
          <a:xfrm rot="5400000">
            <a:off x="873018" y="5653334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 dirty="0"/>
          </a:p>
        </p:txBody>
      </p:sp>
      <p:sp>
        <p:nvSpPr>
          <p:cNvPr id="20" name="橢圓 19"/>
          <p:cNvSpPr/>
          <p:nvPr/>
        </p:nvSpPr>
        <p:spPr>
          <a:xfrm rot="5400000">
            <a:off x="829249" y="1989253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 dirty="0"/>
          </a:p>
        </p:txBody>
      </p:sp>
      <p:sp>
        <p:nvSpPr>
          <p:cNvPr id="34" name="橢圓 33"/>
          <p:cNvSpPr/>
          <p:nvPr/>
        </p:nvSpPr>
        <p:spPr>
          <a:xfrm rot="5400000">
            <a:off x="3156792" y="4646235"/>
            <a:ext cx="361436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 dirty="0"/>
          </a:p>
        </p:txBody>
      </p:sp>
      <p:sp>
        <p:nvSpPr>
          <p:cNvPr id="36" name="橢圓 35"/>
          <p:cNvSpPr/>
          <p:nvPr/>
        </p:nvSpPr>
        <p:spPr>
          <a:xfrm rot="5400000">
            <a:off x="3175169" y="3703005"/>
            <a:ext cx="361436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 dirty="0"/>
          </a:p>
        </p:txBody>
      </p:sp>
      <p:sp>
        <p:nvSpPr>
          <p:cNvPr id="37" name="橢圓 36"/>
          <p:cNvSpPr/>
          <p:nvPr/>
        </p:nvSpPr>
        <p:spPr>
          <a:xfrm rot="5400000">
            <a:off x="3175169" y="2820235"/>
            <a:ext cx="361436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 dirty="0"/>
          </a:p>
        </p:txBody>
      </p:sp>
      <p:grpSp>
        <p:nvGrpSpPr>
          <p:cNvPr id="43" name="群組 42"/>
          <p:cNvGrpSpPr/>
          <p:nvPr/>
        </p:nvGrpSpPr>
        <p:grpSpPr>
          <a:xfrm flipH="1">
            <a:off x="3659126" y="2099639"/>
            <a:ext cx="914047" cy="1728813"/>
            <a:chOff x="6496739" y="2328732"/>
            <a:chExt cx="914047" cy="1721945"/>
          </a:xfrm>
        </p:grpSpPr>
        <p:cxnSp>
          <p:nvCxnSpPr>
            <p:cNvPr id="40" name="直線單箭頭接點 39"/>
            <p:cNvCxnSpPr/>
            <p:nvPr/>
          </p:nvCxnSpPr>
          <p:spPr>
            <a:xfrm rot="5400000" flipV="1">
              <a:off x="6532498" y="2349724"/>
              <a:ext cx="899279" cy="857296"/>
            </a:xfrm>
            <a:prstGeom prst="straightConnector1">
              <a:avLst/>
            </a:prstGeom>
            <a:ln w="38100">
              <a:headEnd type="triangle" w="med" len="med"/>
              <a:tailEnd type="none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1" name="直線單箭頭接點 40"/>
            <p:cNvCxnSpPr/>
            <p:nvPr/>
          </p:nvCxnSpPr>
          <p:spPr>
            <a:xfrm rot="5400000" flipH="1" flipV="1">
              <a:off x="6542429" y="3182321"/>
              <a:ext cx="822666" cy="914046"/>
            </a:xfrm>
            <a:prstGeom prst="straightConnector1">
              <a:avLst/>
            </a:prstGeom>
            <a:ln w="38100">
              <a:headEnd type="triangle" w="med" len="med"/>
              <a:tailEnd type="none" w="med" len="med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2" name="直線單箭頭接點 41"/>
            <p:cNvCxnSpPr/>
            <p:nvPr/>
          </p:nvCxnSpPr>
          <p:spPr>
            <a:xfrm rot="5400000" flipV="1">
              <a:off x="6992662" y="2809888"/>
              <a:ext cx="4172" cy="832074"/>
            </a:xfrm>
            <a:prstGeom prst="straightConnector1">
              <a:avLst/>
            </a:prstGeom>
            <a:ln w="38100">
              <a:headEnd type="triangle" w="med" len="med"/>
              <a:tailEnd type="none" w="med" len="med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44" name="群組 43"/>
          <p:cNvGrpSpPr/>
          <p:nvPr/>
        </p:nvGrpSpPr>
        <p:grpSpPr>
          <a:xfrm flipH="1">
            <a:off x="3676656" y="3033052"/>
            <a:ext cx="914047" cy="1728813"/>
            <a:chOff x="6496739" y="2328732"/>
            <a:chExt cx="914047" cy="1721945"/>
          </a:xfrm>
        </p:grpSpPr>
        <p:cxnSp>
          <p:nvCxnSpPr>
            <p:cNvPr id="45" name="直線單箭頭接點 44"/>
            <p:cNvCxnSpPr/>
            <p:nvPr/>
          </p:nvCxnSpPr>
          <p:spPr>
            <a:xfrm rot="5400000" flipV="1">
              <a:off x="6532498" y="2349724"/>
              <a:ext cx="899279" cy="857296"/>
            </a:xfrm>
            <a:prstGeom prst="straightConnector1">
              <a:avLst/>
            </a:prstGeom>
            <a:ln w="38100">
              <a:headEnd type="triangle" w="med" len="med"/>
              <a:tailEnd type="none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6" name="直線單箭頭接點 45"/>
            <p:cNvCxnSpPr/>
            <p:nvPr/>
          </p:nvCxnSpPr>
          <p:spPr>
            <a:xfrm rot="5400000" flipH="1" flipV="1">
              <a:off x="6542429" y="3182321"/>
              <a:ext cx="822666" cy="914046"/>
            </a:xfrm>
            <a:prstGeom prst="straightConnector1">
              <a:avLst/>
            </a:prstGeom>
            <a:ln w="38100">
              <a:headEnd type="triangle" w="med" len="med"/>
              <a:tailEnd type="none" w="med" len="med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7" name="直線單箭頭接點 46"/>
            <p:cNvCxnSpPr/>
            <p:nvPr/>
          </p:nvCxnSpPr>
          <p:spPr>
            <a:xfrm rot="5400000" flipV="1">
              <a:off x="6992662" y="2809888"/>
              <a:ext cx="4172" cy="832074"/>
            </a:xfrm>
            <a:prstGeom prst="straightConnector1">
              <a:avLst/>
            </a:prstGeom>
            <a:ln w="38100">
              <a:headEnd type="triangle" w="med" len="med"/>
              <a:tailEnd type="none" w="med" len="med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48" name="群組 47"/>
          <p:cNvGrpSpPr/>
          <p:nvPr/>
        </p:nvGrpSpPr>
        <p:grpSpPr>
          <a:xfrm flipH="1">
            <a:off x="3659126" y="4004770"/>
            <a:ext cx="914047" cy="1728813"/>
            <a:chOff x="6496739" y="2328732"/>
            <a:chExt cx="914047" cy="1721945"/>
          </a:xfrm>
        </p:grpSpPr>
        <p:cxnSp>
          <p:nvCxnSpPr>
            <p:cNvPr id="49" name="直線單箭頭接點 48"/>
            <p:cNvCxnSpPr/>
            <p:nvPr/>
          </p:nvCxnSpPr>
          <p:spPr>
            <a:xfrm rot="5400000" flipV="1">
              <a:off x="6532498" y="2349724"/>
              <a:ext cx="899279" cy="857296"/>
            </a:xfrm>
            <a:prstGeom prst="straightConnector1">
              <a:avLst/>
            </a:prstGeom>
            <a:ln w="38100">
              <a:headEnd type="triangle" w="med" len="med"/>
              <a:tailEnd type="none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0" name="直線單箭頭接點 49"/>
            <p:cNvCxnSpPr/>
            <p:nvPr/>
          </p:nvCxnSpPr>
          <p:spPr>
            <a:xfrm rot="5400000" flipH="1" flipV="1">
              <a:off x="6542429" y="3182321"/>
              <a:ext cx="822666" cy="914046"/>
            </a:xfrm>
            <a:prstGeom prst="straightConnector1">
              <a:avLst/>
            </a:prstGeom>
            <a:ln w="38100">
              <a:headEnd type="triangle" w="med" len="med"/>
              <a:tailEnd type="none" w="med" len="med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1" name="直線單箭頭接點 50"/>
            <p:cNvCxnSpPr/>
            <p:nvPr/>
          </p:nvCxnSpPr>
          <p:spPr>
            <a:xfrm rot="5400000" flipV="1">
              <a:off x="6992662" y="2809888"/>
              <a:ext cx="4172" cy="832074"/>
            </a:xfrm>
            <a:prstGeom prst="straightConnector1">
              <a:avLst/>
            </a:prstGeom>
            <a:ln w="38100">
              <a:headEnd type="triangle" w="med" len="med"/>
              <a:tailEnd type="none" w="med" len="med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</p:grpSp>
      <p:sp>
        <p:nvSpPr>
          <p:cNvPr id="52" name="橢圓 51"/>
          <p:cNvSpPr/>
          <p:nvPr/>
        </p:nvSpPr>
        <p:spPr>
          <a:xfrm rot="5400000">
            <a:off x="4601002" y="2830855"/>
            <a:ext cx="361436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 dirty="0"/>
          </a:p>
        </p:txBody>
      </p:sp>
      <p:sp>
        <p:nvSpPr>
          <p:cNvPr id="53" name="橢圓 52"/>
          <p:cNvSpPr/>
          <p:nvPr/>
        </p:nvSpPr>
        <p:spPr>
          <a:xfrm rot="5400000">
            <a:off x="4601002" y="3783435"/>
            <a:ext cx="361436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 dirty="0"/>
          </a:p>
        </p:txBody>
      </p:sp>
      <p:sp>
        <p:nvSpPr>
          <p:cNvPr id="54" name="橢圓 53"/>
          <p:cNvSpPr/>
          <p:nvPr/>
        </p:nvSpPr>
        <p:spPr>
          <a:xfrm rot="5400000">
            <a:off x="4585770" y="1858630"/>
            <a:ext cx="361436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 dirty="0"/>
          </a:p>
        </p:txBody>
      </p:sp>
      <p:sp>
        <p:nvSpPr>
          <p:cNvPr id="55" name="橢圓 54"/>
          <p:cNvSpPr/>
          <p:nvPr/>
        </p:nvSpPr>
        <p:spPr>
          <a:xfrm rot="5400000">
            <a:off x="5020314" y="3783435"/>
            <a:ext cx="361436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 dirty="0"/>
          </a:p>
        </p:txBody>
      </p:sp>
      <p:sp>
        <p:nvSpPr>
          <p:cNvPr id="56" name="橢圓 55"/>
          <p:cNvSpPr/>
          <p:nvPr/>
        </p:nvSpPr>
        <p:spPr>
          <a:xfrm rot="5400000">
            <a:off x="5020314" y="4723095"/>
            <a:ext cx="361436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 dirty="0"/>
          </a:p>
        </p:txBody>
      </p:sp>
      <p:sp>
        <p:nvSpPr>
          <p:cNvPr id="57" name="橢圓 56"/>
          <p:cNvSpPr/>
          <p:nvPr/>
        </p:nvSpPr>
        <p:spPr>
          <a:xfrm rot="5400000">
            <a:off x="5005082" y="2827835"/>
            <a:ext cx="361436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 dirty="0"/>
          </a:p>
        </p:txBody>
      </p:sp>
      <p:sp>
        <p:nvSpPr>
          <p:cNvPr id="58" name="橢圓 57"/>
          <p:cNvSpPr/>
          <p:nvPr/>
        </p:nvSpPr>
        <p:spPr>
          <a:xfrm rot="5400000">
            <a:off x="5439626" y="4709843"/>
            <a:ext cx="361436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 dirty="0"/>
          </a:p>
        </p:txBody>
      </p:sp>
      <p:sp>
        <p:nvSpPr>
          <p:cNvPr id="59" name="橢圓 58"/>
          <p:cNvSpPr/>
          <p:nvPr/>
        </p:nvSpPr>
        <p:spPr>
          <a:xfrm rot="5400000">
            <a:off x="5439626" y="5589980"/>
            <a:ext cx="361436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 dirty="0"/>
          </a:p>
        </p:txBody>
      </p:sp>
      <p:sp>
        <p:nvSpPr>
          <p:cNvPr id="60" name="橢圓 59"/>
          <p:cNvSpPr/>
          <p:nvPr/>
        </p:nvSpPr>
        <p:spPr>
          <a:xfrm rot="5400000">
            <a:off x="5424394" y="3783435"/>
            <a:ext cx="361436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 dirty="0"/>
          </a:p>
        </p:txBody>
      </p:sp>
      <p:sp>
        <p:nvSpPr>
          <p:cNvPr id="61" name="橢圓 60"/>
          <p:cNvSpPr/>
          <p:nvPr/>
        </p:nvSpPr>
        <p:spPr>
          <a:xfrm rot="5400000">
            <a:off x="6728659" y="4550367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 dirty="0"/>
          </a:p>
        </p:txBody>
      </p:sp>
      <p:sp>
        <p:nvSpPr>
          <p:cNvPr id="62" name="橢圓 61"/>
          <p:cNvSpPr/>
          <p:nvPr/>
        </p:nvSpPr>
        <p:spPr>
          <a:xfrm rot="5400000">
            <a:off x="6747036" y="3607137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 dirty="0"/>
          </a:p>
        </p:txBody>
      </p:sp>
      <p:sp>
        <p:nvSpPr>
          <p:cNvPr id="63" name="橢圓 62"/>
          <p:cNvSpPr/>
          <p:nvPr/>
        </p:nvSpPr>
        <p:spPr>
          <a:xfrm rot="5400000">
            <a:off x="6747036" y="2724367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 dirty="0"/>
          </a:p>
        </p:txBody>
      </p:sp>
      <p:cxnSp>
        <p:nvCxnSpPr>
          <p:cNvPr id="65" name="直線單箭頭接點 64"/>
          <p:cNvCxnSpPr/>
          <p:nvPr/>
        </p:nvCxnSpPr>
        <p:spPr>
          <a:xfrm rot="16200000" flipH="1" flipV="1">
            <a:off x="7109535" y="2025481"/>
            <a:ext cx="899279" cy="857296"/>
          </a:xfrm>
          <a:prstGeom prst="straightConnector1">
            <a:avLst/>
          </a:prstGeom>
          <a:ln w="38100">
            <a:headEnd type="triangle" w="med" len="med"/>
            <a:tailEnd type="non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6" name="直線單箭頭接點 65"/>
          <p:cNvCxnSpPr/>
          <p:nvPr/>
        </p:nvCxnSpPr>
        <p:spPr>
          <a:xfrm rot="16200000" flipV="1">
            <a:off x="7176217" y="2858078"/>
            <a:ext cx="822666" cy="914046"/>
          </a:xfrm>
          <a:prstGeom prst="straightConnector1">
            <a:avLst/>
          </a:prstGeom>
          <a:ln w="38100">
            <a:headEnd type="triangl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7" name="直線單箭頭接點 66"/>
          <p:cNvCxnSpPr/>
          <p:nvPr/>
        </p:nvCxnSpPr>
        <p:spPr>
          <a:xfrm rot="16200000" flipH="1" flipV="1">
            <a:off x="7544478" y="2485645"/>
            <a:ext cx="4172" cy="832074"/>
          </a:xfrm>
          <a:prstGeom prst="straightConnector1">
            <a:avLst/>
          </a:prstGeom>
          <a:ln w="38100">
            <a:headEnd type="triangle" w="med" len="med"/>
            <a:tailEnd type="non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9" name="直線單箭頭接點 68"/>
          <p:cNvCxnSpPr/>
          <p:nvPr/>
        </p:nvCxnSpPr>
        <p:spPr>
          <a:xfrm rot="16200000" flipH="1" flipV="1">
            <a:off x="7127065" y="2958894"/>
            <a:ext cx="899279" cy="857296"/>
          </a:xfrm>
          <a:prstGeom prst="straightConnector1">
            <a:avLst/>
          </a:prstGeom>
          <a:ln w="38100">
            <a:headEnd type="triangle" w="med" len="med"/>
            <a:tailEnd type="non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0" name="直線單箭頭接點 69"/>
          <p:cNvCxnSpPr/>
          <p:nvPr/>
        </p:nvCxnSpPr>
        <p:spPr>
          <a:xfrm rot="16200000" flipV="1">
            <a:off x="7193747" y="3791491"/>
            <a:ext cx="822666" cy="914046"/>
          </a:xfrm>
          <a:prstGeom prst="straightConnector1">
            <a:avLst/>
          </a:prstGeom>
          <a:ln w="38100">
            <a:headEnd type="triangl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71" name="直線單箭頭接點 70"/>
          <p:cNvCxnSpPr/>
          <p:nvPr/>
        </p:nvCxnSpPr>
        <p:spPr>
          <a:xfrm rot="16200000" flipH="1" flipV="1">
            <a:off x="7562008" y="3419058"/>
            <a:ext cx="4172" cy="832074"/>
          </a:xfrm>
          <a:prstGeom prst="straightConnector1">
            <a:avLst/>
          </a:prstGeom>
          <a:ln w="38100">
            <a:headEnd type="triangle" w="med" len="med"/>
            <a:tailEnd type="non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73" name="直線單箭頭接點 72"/>
          <p:cNvCxnSpPr/>
          <p:nvPr/>
        </p:nvCxnSpPr>
        <p:spPr>
          <a:xfrm rot="16200000" flipH="1" flipV="1">
            <a:off x="7109535" y="3930612"/>
            <a:ext cx="899279" cy="857296"/>
          </a:xfrm>
          <a:prstGeom prst="straightConnector1">
            <a:avLst/>
          </a:prstGeom>
          <a:ln w="38100">
            <a:headEnd type="triangle" w="med" len="med"/>
            <a:tailEnd type="non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4" name="直線單箭頭接點 73"/>
          <p:cNvCxnSpPr/>
          <p:nvPr/>
        </p:nvCxnSpPr>
        <p:spPr>
          <a:xfrm rot="16200000" flipV="1">
            <a:off x="7176217" y="4763209"/>
            <a:ext cx="822666" cy="914046"/>
          </a:xfrm>
          <a:prstGeom prst="straightConnector1">
            <a:avLst/>
          </a:prstGeom>
          <a:ln w="38100">
            <a:headEnd type="triangl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75" name="直線單箭頭接點 74"/>
          <p:cNvCxnSpPr/>
          <p:nvPr/>
        </p:nvCxnSpPr>
        <p:spPr>
          <a:xfrm rot="16200000" flipH="1" flipV="1">
            <a:off x="7544478" y="4390776"/>
            <a:ext cx="4172" cy="832074"/>
          </a:xfrm>
          <a:prstGeom prst="straightConnector1">
            <a:avLst/>
          </a:prstGeom>
          <a:ln w="38100">
            <a:headEnd type="triangle" w="med" len="med"/>
            <a:tailEnd type="non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76" name="橢圓 75"/>
          <p:cNvSpPr/>
          <p:nvPr/>
        </p:nvSpPr>
        <p:spPr>
          <a:xfrm rot="5400000">
            <a:off x="8057887" y="2734987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 dirty="0"/>
          </a:p>
        </p:txBody>
      </p:sp>
      <p:sp>
        <p:nvSpPr>
          <p:cNvPr id="77" name="橢圓 76"/>
          <p:cNvSpPr/>
          <p:nvPr/>
        </p:nvSpPr>
        <p:spPr>
          <a:xfrm rot="5400000">
            <a:off x="8057887" y="3644770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 dirty="0"/>
          </a:p>
        </p:txBody>
      </p:sp>
      <p:sp>
        <p:nvSpPr>
          <p:cNvPr id="78" name="橢圓 77"/>
          <p:cNvSpPr/>
          <p:nvPr/>
        </p:nvSpPr>
        <p:spPr>
          <a:xfrm rot="5400000">
            <a:off x="8057887" y="1762762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 dirty="0"/>
          </a:p>
        </p:txBody>
      </p:sp>
      <p:sp>
        <p:nvSpPr>
          <p:cNvPr id="79" name="橢圓 78"/>
          <p:cNvSpPr/>
          <p:nvPr/>
        </p:nvSpPr>
        <p:spPr>
          <a:xfrm rot="5400000">
            <a:off x="8057887" y="5458100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 dirty="0"/>
          </a:p>
        </p:txBody>
      </p:sp>
      <p:sp>
        <p:nvSpPr>
          <p:cNvPr id="80" name="橢圓 79"/>
          <p:cNvSpPr/>
          <p:nvPr/>
        </p:nvSpPr>
        <p:spPr>
          <a:xfrm rot="5400000">
            <a:off x="8057887" y="4496417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 dirty="0"/>
          </a:p>
        </p:txBody>
      </p:sp>
      <p:sp>
        <p:nvSpPr>
          <p:cNvPr id="85" name="橢圓 84"/>
          <p:cNvSpPr/>
          <p:nvPr/>
        </p:nvSpPr>
        <p:spPr>
          <a:xfrm rot="5400000">
            <a:off x="6728659" y="1892752"/>
            <a:ext cx="360000" cy="36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 dirty="0"/>
          </a:p>
        </p:txBody>
      </p:sp>
      <p:sp>
        <p:nvSpPr>
          <p:cNvPr id="86" name="橢圓 85"/>
          <p:cNvSpPr/>
          <p:nvPr/>
        </p:nvSpPr>
        <p:spPr>
          <a:xfrm rot="5400000">
            <a:off x="6728659" y="1089275"/>
            <a:ext cx="360000" cy="36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 dirty="0"/>
          </a:p>
        </p:txBody>
      </p:sp>
      <p:sp>
        <p:nvSpPr>
          <p:cNvPr id="87" name="橢圓 86"/>
          <p:cNvSpPr/>
          <p:nvPr/>
        </p:nvSpPr>
        <p:spPr>
          <a:xfrm rot="5400000">
            <a:off x="6728659" y="6236446"/>
            <a:ext cx="360000" cy="36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 dirty="0"/>
          </a:p>
        </p:txBody>
      </p:sp>
      <p:sp>
        <p:nvSpPr>
          <p:cNvPr id="88" name="橢圓 87"/>
          <p:cNvSpPr/>
          <p:nvPr/>
        </p:nvSpPr>
        <p:spPr>
          <a:xfrm rot="5400000">
            <a:off x="6728659" y="5432969"/>
            <a:ext cx="360000" cy="36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 dirty="0"/>
          </a:p>
        </p:txBody>
      </p:sp>
      <p:cxnSp>
        <p:nvCxnSpPr>
          <p:cNvPr id="89" name="直線單箭頭接點 88"/>
          <p:cNvCxnSpPr/>
          <p:nvPr/>
        </p:nvCxnSpPr>
        <p:spPr>
          <a:xfrm rot="16200000" flipV="1">
            <a:off x="7112986" y="1928837"/>
            <a:ext cx="822666" cy="914046"/>
          </a:xfrm>
          <a:prstGeom prst="straightConnector1">
            <a:avLst/>
          </a:prstGeom>
          <a:ln w="38100">
            <a:headEnd type="triangl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90" name="直線單箭頭接點 89"/>
          <p:cNvCxnSpPr/>
          <p:nvPr/>
        </p:nvCxnSpPr>
        <p:spPr>
          <a:xfrm rot="16200000" flipV="1">
            <a:off x="7124524" y="1078211"/>
            <a:ext cx="822666" cy="914046"/>
          </a:xfrm>
          <a:prstGeom prst="straightConnector1">
            <a:avLst/>
          </a:prstGeom>
          <a:ln w="38100">
            <a:headEnd type="triangl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91" name="直線單箭頭接點 90"/>
          <p:cNvCxnSpPr/>
          <p:nvPr/>
        </p:nvCxnSpPr>
        <p:spPr>
          <a:xfrm rot="16200000" flipH="1" flipV="1">
            <a:off x="7492785" y="1539336"/>
            <a:ext cx="4172" cy="832074"/>
          </a:xfrm>
          <a:prstGeom prst="straightConnector1">
            <a:avLst/>
          </a:prstGeom>
          <a:ln w="38100">
            <a:headEnd type="triangle" w="med" len="med"/>
            <a:tailEnd type="non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92" name="直線單箭頭接點 91"/>
          <p:cNvCxnSpPr/>
          <p:nvPr/>
        </p:nvCxnSpPr>
        <p:spPr>
          <a:xfrm rot="16200000" flipH="1" flipV="1">
            <a:off x="7139250" y="4787411"/>
            <a:ext cx="899279" cy="857296"/>
          </a:xfrm>
          <a:prstGeom prst="straightConnector1">
            <a:avLst/>
          </a:prstGeom>
          <a:ln w="38100">
            <a:headEnd type="triangle" w="med" len="med"/>
            <a:tailEnd type="non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3" name="直線單箭頭接點 92"/>
          <p:cNvCxnSpPr/>
          <p:nvPr/>
        </p:nvCxnSpPr>
        <p:spPr>
          <a:xfrm rot="16200000" flipH="1" flipV="1">
            <a:off x="7139250" y="5579780"/>
            <a:ext cx="899279" cy="857296"/>
          </a:xfrm>
          <a:prstGeom prst="straightConnector1">
            <a:avLst/>
          </a:prstGeom>
          <a:ln w="38100">
            <a:headEnd type="triangle" w="med" len="med"/>
            <a:tailEnd type="non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4" name="直線單箭頭接點 93"/>
          <p:cNvCxnSpPr/>
          <p:nvPr/>
        </p:nvCxnSpPr>
        <p:spPr>
          <a:xfrm rot="16200000" flipH="1" flipV="1">
            <a:off x="7509108" y="5228931"/>
            <a:ext cx="4172" cy="832074"/>
          </a:xfrm>
          <a:prstGeom prst="straightConnector1">
            <a:avLst/>
          </a:prstGeom>
          <a:ln w="38100">
            <a:headEnd type="triangle" w="med" len="med"/>
            <a:tailEnd type="non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95" name="矩形 94"/>
          <p:cNvSpPr/>
          <p:nvPr/>
        </p:nvSpPr>
        <p:spPr>
          <a:xfrm>
            <a:off x="3023735" y="1690689"/>
            <a:ext cx="2961429" cy="454575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7" name="矩形 96"/>
          <p:cNvSpPr/>
          <p:nvPr/>
        </p:nvSpPr>
        <p:spPr>
          <a:xfrm>
            <a:off x="6563859" y="978897"/>
            <a:ext cx="2103644" cy="575441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8" name="文字方塊 97"/>
          <p:cNvSpPr txBox="1"/>
          <p:nvPr/>
        </p:nvSpPr>
        <p:spPr>
          <a:xfrm>
            <a:off x="6044476" y="3782717"/>
            <a:ext cx="4345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dirty="0"/>
              <a:t>=</a:t>
            </a:r>
            <a:endParaRPr lang="zh-TW" altLang="en-US" sz="2800" b="1" dirty="0"/>
          </a:p>
        </p:txBody>
      </p:sp>
      <p:sp>
        <p:nvSpPr>
          <p:cNvPr id="99" name="文字方塊 98"/>
          <p:cNvSpPr txBox="1"/>
          <p:nvPr/>
        </p:nvSpPr>
        <p:spPr>
          <a:xfrm>
            <a:off x="3958219" y="129415"/>
            <a:ext cx="5041601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Actually, deconvolution is convolution.</a:t>
            </a:r>
            <a:endParaRPr lang="zh-TW" altLang="en-US" sz="2400" dirty="0"/>
          </a:p>
        </p:txBody>
      </p:sp>
      <p:sp>
        <p:nvSpPr>
          <p:cNvPr id="100" name="文字方塊 99"/>
          <p:cNvSpPr txBox="1"/>
          <p:nvPr/>
        </p:nvSpPr>
        <p:spPr>
          <a:xfrm>
            <a:off x="4798497" y="2536650"/>
            <a:ext cx="3835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+</a:t>
            </a:r>
            <a:endParaRPr lang="zh-TW" altLang="en-US" sz="2400" dirty="0"/>
          </a:p>
        </p:txBody>
      </p:sp>
      <p:sp>
        <p:nvSpPr>
          <p:cNvPr id="101" name="文字方塊 100"/>
          <p:cNvSpPr txBox="1"/>
          <p:nvPr/>
        </p:nvSpPr>
        <p:spPr>
          <a:xfrm>
            <a:off x="4820146" y="3464341"/>
            <a:ext cx="3835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+</a:t>
            </a:r>
            <a:endParaRPr lang="zh-TW" altLang="en-US" sz="2400" dirty="0"/>
          </a:p>
        </p:txBody>
      </p:sp>
      <p:sp>
        <p:nvSpPr>
          <p:cNvPr id="102" name="文字方塊 101"/>
          <p:cNvSpPr txBox="1"/>
          <p:nvPr/>
        </p:nvSpPr>
        <p:spPr>
          <a:xfrm>
            <a:off x="5205241" y="3487859"/>
            <a:ext cx="3835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+</a:t>
            </a:r>
            <a:endParaRPr lang="zh-TW" altLang="en-US" sz="2400" dirty="0"/>
          </a:p>
        </p:txBody>
      </p:sp>
      <p:sp>
        <p:nvSpPr>
          <p:cNvPr id="103" name="文字方塊 102"/>
          <p:cNvSpPr txBox="1"/>
          <p:nvPr/>
        </p:nvSpPr>
        <p:spPr>
          <a:xfrm>
            <a:off x="5212752" y="4423377"/>
            <a:ext cx="3835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+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976071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34" grpId="0" animBg="1"/>
      <p:bldP spid="36" grpId="0" animBg="1"/>
      <p:bldP spid="37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5" grpId="0" animBg="1"/>
      <p:bldP spid="86" grpId="0" animBg="1"/>
      <p:bldP spid="87" grpId="0" animBg="1"/>
      <p:bldP spid="88" grpId="0" animBg="1"/>
      <p:bldP spid="95" grpId="0" animBg="1"/>
      <p:bldP spid="97" grpId="0" animBg="1"/>
      <p:bldP spid="98" grpId="0"/>
      <p:bldP spid="99" grpId="0" animBg="1"/>
      <p:bldP spid="100" grpId="0"/>
      <p:bldP spid="101" grpId="0"/>
      <p:bldP spid="102" grpId="0"/>
      <p:bldP spid="10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40" name="Picture 4" descr="http://all4desktop.com/data_images/original/4244361-bird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990" y="4477048"/>
            <a:ext cx="2485663" cy="1792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Why CNN for Image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The same patterns appear in different regions.</a:t>
            </a:r>
            <a:endParaRPr lang="zh-TW" altLang="en-US" dirty="0"/>
          </a:p>
        </p:txBody>
      </p:sp>
      <p:pic>
        <p:nvPicPr>
          <p:cNvPr id="15" name="Picture 4" descr="https://upload.wikimedia.org/wikipedia/commons/5/5e/Silverbird_in_Murchison_Falls_National_Park,_Uganda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990" y="2578586"/>
            <a:ext cx="2485663" cy="1657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AutoShape 8" descr="data:image/jpeg;base64,/9j/4AAQSkZJRgABAQAAAQABAAD/2wCEAAkGBxASEhAQDxIQDxAPDxAPEA8VFQ8QEBAQFRUWFhUVFRUYHSggGBomGxUVIjEhJSkrLi4uGB8zODMtNygtLisBCgoKDg0OFxAQGCseHx0tLS0tLSstLS0tKy0tLS0tLS0tLS0tLS0tLS0tLS0tKystLS0tKy0rLSstKystLTctLf/AABEIALUBFgMBIgACEQEDEQH/xAAbAAACAwEBAQAAAAAAAAAAAAADBAECBQAGB//EAEAQAAIBAgMFBQQHBgUFAAAAAAECAAMRBBIhBTFBUWETInGRoQYyQoEjUnKxwdHwQ2KSouHxFDNTgrIVY4PC0v/EABoBAAMBAQEBAAAAAAAAAAAAAAECAwAEBQb/xAAiEQEBAAICAgMBAQEBAAAAAAAAAQIRAxIhMQQTQVEykSL/2gAMAwEAAhEDEQA/APmaw1JIBDHsMsejBqNKaOHpwNJJoYZZy8iuMO4anNGisVoCPURFxPozSWMLAJO7Zb5bi/LjL4gYvBu8gtBO8tC2KO8ETId5TNE5KMi0uBKCXUThzp5F1EKolFEOiyWzSLoJe0lVkkR5R0GZWEInBY/bwCBLgSVWEVYlraQJxvCBZxWJR0FOAMKEk5ZPTaAIMi0PllSs0jaCMqSYS0qRKSFsVF4QEyqiXMa4lVJlCTLmDMX69sqXtIlGkyn1M+OUWmphZj0TNXCtPSrmjWoxjDYune2YA7rHT74pQaWr4EN3l38RznPlJ+qzevD0OHYHdqPkY7RqDmPC4nikpsh0zIfEiN0sZUHvBag5OAfVbH1gnH/KP2a/Hsw0yts4E1LMu8cJm0NpgcKtPorioh/21BcfxTQo7XQ7y1+qEH+VmjXGj3lmnYTEVVUX79tGUnvDwMINpITa5U8jOp42je4ZPmch/mtBY3CK/ep2PG28fIr+cMysJuz0OWl1Mx6LZTlZjTPPePnYflHalR0sW0W1+0GtMjqN4+6LlbVMco0FhkERw+IBOU6HhxB8DNBBOLO2Xytjq+l1EOglaaw6LJbNpKiSRLgTrRpR0FaSBL5ZIWHsGkAQiiQBCKJuzacBJtLBZYLFtbSgWTlhQknJAwGSVZIzkkMkLEykGyxtkgmWUxpLAgJxhCsG8culTBMJcmUJlcShkSZJMiWgPidLfNPDNM1DG6DS9c8bCVcoBtm562tGKe0bfAD/ALv6RPDtf5zRwuAznQMOtjaRuv2KefwVdpKfepsR9pT96Sy18Md9KqDzDpbyKytTZrLxUeLUk/5MJeng13tVpL4XqH+S49ZpIG6l3oG2TOv2ireoEgpS4uQOQCmV7Onf3gBzyg39ZDNRH+o/8KiEqxpUeFZh/wCNvwlP8JSJB7RW5HJVv5lZRaqa5aRPixY/dGaDMfdpovXvHz1M2zaR2VM91nqN4io5+WcETZw+zaYCk06h0uCFCgj95GI81iefj2jZh8NNcx9J6OjWFWmtr5lH7S2cnoFInPyWz0fFirh8Kaopmi6927HvIR1Ug6esJUwWJWplw1ZHUjSlWBRvlUF1OnQT0+GoJVTKbKw0KmwJ8dxlF2CxuvaZl4ad5eitykpNz3/0/bV8MLCbUYP2OIpPRqBc17ZqZHMMLi360m0h/vwgMR7Lgm7VSMt7G/e16xGlh61Mt2L9ooa5R1K3HGxvv8JLLHV8LY5y+2yJMyqO2aege9Ing26/Rv7R9KwOoII5ggjzEXRtwacYlW2hTU5bhm+qCLjx5SlQVKg17o35b28zxjTC3yXLkkEq7URSQAzW323D5yn/AFflTPn/AEiTYcDh/eHojdaNOO30S8mjI2q/+kD8zfwhKO3af7RWp9dHX01labDc9j5CXrYOnVGWwJPEb431WTyE5Gph6yOLoytbfbh4jhD5J4xsHVoH6LeCLam9uOXkf1aeh2Ftpa/cfu1bXGlg4HLr+vCPi/5qvme2lknZIfLOKwbak2pwTU46ywbLCWkmWLVBHqoidURpSUq5g2aXqCBYS2GRKhnnSjTp0TIHxlWh6LRVTD0zOhBs4WtoADlI4jS/zjOZuJY+JJmXg7k2HX0m1gcQiENdmO6wsoPS5/KTptRCL09Ix2VrZgRxAOlx0vCNth9yhKfEWAdv4nv6WizVHZszFmY7yblvOEBwo6feZYhBwLeOUD8funU0Nrnhv3WHiToJU10BsL1DyW4X5sRc/IDxi+xWGY6KoHIWLt4gG/nYCWKqD32LN9TV28gbDzMopd+4Ot6aaAdXP4m5kjIg1K1Nd+oog8h8VQ+kFMew9Y27tkS/vaeRPu36AExnDOKbdpTyhhqzsC7ep7vpMyriMuVqpYXAyUhYVXHgNKa+vjCUy7mzBbjXsxcU6Xj9ZvXwks/R49Ls3a9EjK4AJNy92TOemUi4+U2BWY/5YOUm1yco+U8lgCiVNbs1gSxF7fgPCezNE5AzEiwvYbyOg4SOPvQ5M1sMcxz3AvfRmt5XjFTFpYWFgLAAC5t1PKZWLxzFgFp5ad7Fibm/hxjCgkZVAGbQk8BKWePBJfJ/FbPSuo3hj7qgk2HM33TzGJ9matOrl7mIRsoICsQjb9W09DaelwJKgqCQl7Fvib8pqUnAUWI/dGhyg6X8Y+E/sC15nC4N0HuooU6ZVUMovuJA70NXYqN+Zt5PcBQdTNPGkLc5SfDfPPY1iQXBIN7rdrH9dDaQ+dy3i4//AD+r/E45yZ+RWqtuYWPoRBGsQRfW+7rM/EjEMFIZcm9rjvKb7gb2sfCcXIKhtGAt03+E8vj+ZyYY63LXrZfBwzy3PDQbF6kPcX4X8pn7R2viaVGuuEY9oyXpsBd1IILWuORbWEqYog3JzHdc6AeUDUrAFWuG48j1tx87SePyeTtLT34fHqwp7K7Q2jiXc11cUAoymoDmDCwIDEXbidd01cbmp5aiWVk7y8rg3t+ucDi/aW+WnTVmfLqti5sONl38OEBX2h3clZSpbQF1emrH6t7fq48I9nLny/Zjj13+I6w48Omd3H03CVu0RKgFs6K9uVwDCMJgexu2Eq0qdFl7GsqmyE5g4G8q19SBvXh4T0bLO242Xy4Ny+i7QTRhhBMIAK1FitVI84i1URoWzZCokXqCO1BFqglMaW4lWEiWedKdw0+JrCpBKIZZ3uc1QaxBGhHGP0qx0vYzNQw9N4tGPQbPo0z36xy0weHvueSj8ZWri1B+iWy7rtZmPXpEcPiiBlIDLyO8eB4R2v2aqjLmJZQzWtZWPw3tv+USGsDdzpnY9F3t8hwhlpW989kD+zXWs46/V+dvnF6VRhcgBL/HqWt4n8LS6WXvOTTU7231W+yOHjDaEhvMW+iRQBvNIHugc6r8fDSLVccFbLQtVrHu9ra6p0pL+MXas9X6KipSmfgB1bq54wq00pDfcNpnX363NafJP3+NzbqoiYekbswYs97VcQe8c/1KZPvNzbcLac4+tXIFRAM7aheCg/Ex4mJ1q/ZqpYLnYWo0R7qLzI5f8obAIQGqVCWOhcnUkncnz+6Jf6aNvAgKV4/EWO/q56ncBPR4TEZmyqCwHvNqflrPL4N7KznViw05udw8AJv7MxBQBBvY2zDefrGQvs/4Yx2HBOa1td3FQeNuG6UpkKDf4fXoJoYEqb5gCxYHnbl6Sa2HVn4AL3j0/V5THJPKM3H4ao4SkmjN3nO7KvEX4TVwgJa40SmMq9SNCzcz/WXygjMD7wuOekZpUlRLNbXUjn+ry3aRPW2fiK2YkaHpoQB1nlvafDOoJpLlUDUkqoLE2v8Aoaz2NLKb6anXlaZm3sF2iE086VdStRWZSoAte/K14vLjOXHSnFyXjz7R5KntBsvZhDxu27NbiOko1fTvMb7vAePOZ+z2FIlDVFUj3quoJJBNiTfXfxO68HXqOSrC4GoANyTcmeDn8frncdafScfNMsJk0cTiLZQoz3sO7e5J0A03nkBNnZPsXWqkPi3NFD+yXKaxH7zahNOAufAxn2F2MBfE1Vu+YrRDAXQDRn+0bkdALDfPcUxL8fFMZ4cHP8rLK6hfZOyaGHXLh6SUgRqQO832m3sfGPlAd4vfgdRIWEEq5LXmsf7HUGbtMMzYOqCD3NaRI1F6R0BB1BXLN1Q2Vc9i2UZiNAWtrbpeMGCeHtbPJPQLCBaGaBqTbGAPFqkYqGLOYdm2WqxSpHKkUqibs2yzTpYiTN2B8SWEWUEuBPX24Vw0IjQWWWAmbZynUmlszFBKiFiMmde0uARkvroZiq0YpvEsNK3Nt1HV2y0hTVrMthmBBFwVJ0sb3uJlLSdu9UNl+s17Hw5nwj+F2zWVRTvnRRZVPAcADy6GBxFUnvK3ZMSFBVe+xPDMST5Wgg2r4qsKQ7NVysR31axY8u0HDonzPKQh7P6at36j600O9uTHkohMRhKWGtdu2rMocJayqza3fXX8YlQoPUbMdebH7v6TWRjezqL1HNVznY8Tz4DoI+9f6uqobL/3Kp+Lw5dBB1jkHYpq7Czn6qnh4kS+FsDmI7lAWUfXrHd5Sdu/J41qC2KoNezAv1qt+V5sbOGZnb4aaimp6k2vMTBtkphj7zEkdWPH5C81cGpVLDfqfSw++JINrTwdfL3zrd2CjcBbQTRxTkJWy27tJSb7t1yJkpT7tFeQv5maOKzJSqnUZ3RR4TWSNPIWCxLM4DkZVAAsLWsNfKbGHp5zmYEgbh0Eztk4Mgi/xC5Y7vAevmZ6/D4bKFFgeJ6Rddsg3qMhMCT3msO96covidlByQXKrZsyg2D6HeOImrj6tgQFJ1Nh+MSxBcIGIu1i1tyj7XpOrGaiNr5ft7ZrJXNO1kZ6YFNNS2bMzMzG5LHLv6CGxOA7JlqH3adNbAa97MBbzM6u5q11yghVObPmzEsW1/IDheejXB53ZKlrGqlkHBKf0oHmFnP8ngxzly/Y6OH5GXH4/G7syjkponEKL/a3t6kzRpmKIYwhnB6mlN7MKYS8ArS4aLthCYJjOLwbtNsLVXMA5lnaBdodjKHUMWqGEqtFajQbbalRorUMK7QLQbDak6TadMO3xREjC04SnSjdLDz17k5piUFOWFGaVPCRmngon2H6MdaBhqeHM2UwMMmC6Qfa3RlU8PGUobuhuOh5zTp4SFGFk8uQehVdlduKlTKpcEF2zZGYG+vK+g4ScUiUAq0AzlhpVbcpO/d8QmlhlZDdTYkWOgII5EGM0nQG7Uhe4uUOS/ipBB8oZzTWsmuFnp5RARcLvOrVD8PMkxjA0u0ZadO5QGy34k+8xnqtpez1OrYq7FTYgJlVNdxy2tDbM9nzRz5QTemAjmxNzv8ACPvfoGQE7SqqKO4ndX8TPQJhtw36+gjOydjdnZnFySRoL2mrQwYIDDQ8jvHyjaDaMDs+5ubALaJ+0dUFlpJYga+LGN7SxJVgifVAPjzmFUftKtIAE/TAE8NOXPjJcuWsT4Ty9mtBFCLe5UWJ6zYo7hvmHgWu2ZvdAAA3kma9OuCdBa0Tiy/WzkVq0gAWPHcOUyNrZihU7zvHC022qC9zY3HpMHaWMGZ2uLIDr13D5D8J3Y3w5rPPh5KlshqVVayEWVbZSD3SbXIA375nv7U0qNSoX75Z2AYsq8r6W/dEb9pdt5mSjRBvUfs14XY8+mhmd7V7OwlClQdkWpVTEU6uYm7sqnM91O9dLW3C4kM85b197dEw1N32c2D7f0qzslZDQuyLSIu+YscutupGo01PKe3Rp8V2ht7BYis3YYd8O9UG57mUuobs2UJ7jEsb776dZ9M9icfUr4Sk9Zg9VcyMwILHKSFLjgxAHjv4zm5+LrO0mhwy34ejDS2aDE4zkUWLQbNOMG0JKh2i9R5dzF6hmDYbtF6hl3aLu0Jbkq7Sl5VjK3m0HcSdKZp03UO75pQoR+hh5fD0Zp4ehOvLJWQCjho7Swsao0I5ToSW9mZ64WEXDdJpLQhFoTeQZy4eEGHmiKEsKM2mjN7CVNCahoyppRbDxnohG4kR2njagAF7kaZunWW7GXWjFxyynqt1gmHx9QfVN9+/X1hDj3ZiMpFrEHXK3hY+kqlGM06UtjyZFuEJsahJFjc6Zza3yF4RKIphSN6bj1IIv6x9KUtVwuYW5zW3IJ4P4NhbMeAjL1tLj+klNmoEUM1rC7HS9/znn8VjiGqgupSlkuQCcrEnf/J8zOnHDrIlb2p3ae1sik336LzJ/ITHpUquIF/8ulwudT16wOKrq5NWopCJYJTIAZrDS/JRqeevjNOgjuoU91TZmO4m+uUfr7obl/fEGax9e3ka+ysS+KDYILSSkjU/8XVAcBm3mim5mA0udNTA7Z9j++v07VahWpWq16+o7KmFOUKvMkHw08foa0gAANANAJl+0WENVEoglO3qdg9Ue9TpOjZ7dSAFHVhOf7bcv4eTw8n7E+zeFxWzqRq0lDvUrVFqrdaiNmsMrAg2FhodNIH2YYYLHtQqswNS9Gr7opZswahUUAe6ynXk1+G73ewdkJhaFPDU2ZlpAgM1sxuSTe2nGE2lsqlWsaihyivkB3BmFr3GvD1MW8m7d+ZWk8HQJxEijTIVVJLFVUFjvYgWJljOfR6EYNoVoJ5tJUBzFajRmpFKgmkTtLVGi7tDVYsxj44oZcmkEyJ0mU6JfYi86WtOm6h3eXw1KalClF8Kk0qCTWvUFo0o7SpStFI5TSCCEtKEFOHCSwSM2gBTndnGckgpNWLFJHZxkpK5YlOCKcutOFCwirFZRacOiSUWHRY0BCJCqssqwgWPAeX27UxNNAytpYDjZG/tpMfB1XWkWAzOShK6d4u4BBv9seV57naeDNWjVpje6EL9revqBPE7NqXYBu6GBQ8bWuPusYe97S2tMZqvV4DDKyrmUB1AzLvCsfeHmDH8kV2dUu7D64Z+ujW/9ppZY/L/AKT4/QGScad9CLjkdRD5ZOWS0oBklskLknZIOrBZZUiHyyjCDTFmEC4jLiBcQaTyKVBFaojlSKVRDpHIjVizRqqIuwlccXHyB2kiSBJyyvVJBnSSJMPVmPhRNSgkzsKJrYcTmr2TdJY3TWBoiOUxMZwWWCy4EsBDGDIkWhisqRNRgJWVKwxEqREsFRRCKJAEuogFdRDoINIdBGBZRCqshFhlEYEAT57tWn2OKqr8Jqll6BgCB6gT6OFnjPbvB3dWHx07qeGekbt/I38sNm40aOxWLVg3D/DW8DmH6+U37TzfsS+dWbiqKpHizf8Az909RaNnd1PGaUtOtL5ZNopg7TrQmWdlmYMiDdYwVg2WBijiAcRtxF3EBKTqCKVBHqgi1RYYjmz6qxdljtURVhLYuTOBhJJWWEmWkR0HaRCETptAxcJNfDiZGEmvhhOJ7TQoxymIrREbQQCIJYSAJaYXSpEtOh2ylpUiXMrBaMRaWAnAS6iKK6RimIFBDoI0CipDLBJCrGgCCY3tXh81DOBdsPUWsBzUd1x/AzH5TZEh1BBU6hgVI5g6Qg8X7JOKWI7Me5Wptl5Z13jyW/8Auntp87w9Xsaovf6CuGU8Sl+zqj5Xp+c+hq17Eagi4PMHjNQ/U2kyLzrwbZM6dOm2LiJRhCXg2magOIvUEZeK1DBSUs4itWNPFKsMSyKVYrUjVWKvK4ubkUEsJUS4EvEHESZxnQgxMJNfDzp04HsNGjG0kzoDCCTJnQiidOnTArInTooxYCXWTOgERYVZ06NAoqwizp0YFwZM6dMzx3tvhQmWquhctmHM91b/ADDC/wBkT0Hs7XL4aix35beRInTofwK0hOkzoGdJkTpmWg3kzoWpZ4vUnToCUtUitWROhieRSpFqk6dLYObkUEus6dLxzrGdOnTFf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5817" y="2867957"/>
            <a:ext cx="2151234" cy="1279848"/>
          </a:xfrm>
          <a:prstGeom prst="rect">
            <a:avLst/>
          </a:prstGeom>
        </p:spPr>
      </p:pic>
      <p:sp>
        <p:nvSpPr>
          <p:cNvPr id="10" name="雲朵形圖說文字 9"/>
          <p:cNvSpPr/>
          <p:nvPr/>
        </p:nvSpPr>
        <p:spPr>
          <a:xfrm>
            <a:off x="5075306" y="2425770"/>
            <a:ext cx="3303662" cy="951706"/>
          </a:xfrm>
          <a:prstGeom prst="cloudCallout">
            <a:avLst>
              <a:gd name="adj1" fmla="val -48303"/>
              <a:gd name="adj2" fmla="val 5589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“upper-left beak”</a:t>
            </a:r>
            <a:r>
              <a:rPr lang="zh-TW" altLang="en-US" sz="2400" dirty="0"/>
              <a:t> </a:t>
            </a:r>
            <a:r>
              <a:rPr lang="en-US" altLang="zh-TW" sz="2400" dirty="0"/>
              <a:t>detector</a:t>
            </a:r>
            <a:endParaRPr lang="zh-TW" altLang="en-US" sz="2400" dirty="0"/>
          </a:p>
        </p:txBody>
      </p:sp>
      <p:sp>
        <p:nvSpPr>
          <p:cNvPr id="12" name="矩形 11"/>
          <p:cNvSpPr/>
          <p:nvPr/>
        </p:nvSpPr>
        <p:spPr>
          <a:xfrm>
            <a:off x="1289051" y="2628514"/>
            <a:ext cx="406400" cy="37945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/>
          <p:cNvSpPr/>
          <p:nvPr/>
        </p:nvSpPr>
        <p:spPr>
          <a:xfrm>
            <a:off x="1803855" y="4993913"/>
            <a:ext cx="406400" cy="37945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73672" y="4653035"/>
            <a:ext cx="2295525" cy="1590675"/>
          </a:xfrm>
          <a:prstGeom prst="rect">
            <a:avLst/>
          </a:prstGeom>
        </p:spPr>
      </p:pic>
      <p:sp>
        <p:nvSpPr>
          <p:cNvPr id="31" name="雲朵形圖說文字 30"/>
          <p:cNvSpPr/>
          <p:nvPr/>
        </p:nvSpPr>
        <p:spPr>
          <a:xfrm>
            <a:off x="5075306" y="5513706"/>
            <a:ext cx="3303662" cy="951706"/>
          </a:xfrm>
          <a:prstGeom prst="cloudCallout">
            <a:avLst>
              <a:gd name="adj1" fmla="val -40531"/>
              <a:gd name="adj2" fmla="val -60650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“middle beak”</a:t>
            </a:r>
            <a:r>
              <a:rPr lang="zh-TW" altLang="en-US" sz="2400" dirty="0"/>
              <a:t> </a:t>
            </a:r>
            <a:r>
              <a:rPr lang="en-US" altLang="zh-TW" sz="2400" dirty="0"/>
              <a:t>detector</a:t>
            </a:r>
            <a:endParaRPr lang="zh-TW" altLang="en-US" sz="2400" dirty="0"/>
          </a:p>
        </p:txBody>
      </p:sp>
      <p:sp>
        <p:nvSpPr>
          <p:cNvPr id="6" name="矩形 5"/>
          <p:cNvSpPr/>
          <p:nvPr/>
        </p:nvSpPr>
        <p:spPr>
          <a:xfrm>
            <a:off x="5548370" y="4278358"/>
            <a:ext cx="325732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dirty="0"/>
              <a:t>They can use the same set of parameters.</a:t>
            </a:r>
            <a:endParaRPr lang="zh-TW" altLang="en-US" sz="2400" dirty="0"/>
          </a:p>
        </p:txBody>
      </p:sp>
      <p:sp>
        <p:nvSpPr>
          <p:cNvPr id="34" name="矩形 33"/>
          <p:cNvSpPr/>
          <p:nvPr/>
        </p:nvSpPr>
        <p:spPr>
          <a:xfrm>
            <a:off x="4501720" y="3877534"/>
            <a:ext cx="338240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/>
              <a:t>Do almost the same thing</a:t>
            </a:r>
            <a:endParaRPr lang="zh-TW" altLang="en-US" sz="2400" dirty="0"/>
          </a:p>
        </p:txBody>
      </p:sp>
      <p:cxnSp>
        <p:nvCxnSpPr>
          <p:cNvPr id="8" name="直線單箭頭接點 7"/>
          <p:cNvCxnSpPr/>
          <p:nvPr/>
        </p:nvCxnSpPr>
        <p:spPr>
          <a:xfrm>
            <a:off x="4445448" y="3767980"/>
            <a:ext cx="0" cy="1341375"/>
          </a:xfrm>
          <a:prstGeom prst="straightConnector1">
            <a:avLst/>
          </a:prstGeom>
          <a:ln w="7620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0356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3" grpId="0" animBg="1"/>
      <p:bldP spid="31" grpId="0" animBg="1"/>
      <p:bldP spid="6" grpId="0"/>
      <p:bldP spid="3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What does machine learn?</a:t>
            </a:r>
            <a:endParaRPr lang="zh-TW" altLang="en-US" dirty="0"/>
          </a:p>
        </p:txBody>
      </p:sp>
      <p:pic>
        <p:nvPicPr>
          <p:cNvPr id="3074" name="Picture 2" descr="「puma」的圖片搜尋結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2024745"/>
            <a:ext cx="4997554" cy="350360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/>
        </p:nvSpPr>
        <p:spPr>
          <a:xfrm>
            <a:off x="803729" y="5988733"/>
            <a:ext cx="811167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http://newsneakernews.wpengine.netdna-cdn.com/wp-content/uploads/2016/11/rihanna-puma-creeper-velvet-release-date-02.jpg</a:t>
            </a:r>
          </a:p>
        </p:txBody>
      </p:sp>
      <p:pic>
        <p:nvPicPr>
          <p:cNvPr id="7" name="Picture 2" descr="http://www.is-scam.com/wp-content/uploads/2014/12/question-robo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3801" y="2888921"/>
            <a:ext cx="1521574" cy="1963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語音泡泡: 圓角矩形 4"/>
          <p:cNvSpPr/>
          <p:nvPr/>
        </p:nvSpPr>
        <p:spPr>
          <a:xfrm>
            <a:off x="4980214" y="2606530"/>
            <a:ext cx="2213587" cy="1028700"/>
          </a:xfrm>
          <a:prstGeom prst="wedgeRoundRectCallout">
            <a:avLst>
              <a:gd name="adj1" fmla="val 69898"/>
              <a:gd name="adj2" fmla="val 2757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/>
              <a:t>球鞋</a:t>
            </a:r>
          </a:p>
        </p:txBody>
      </p:sp>
      <p:sp>
        <p:nvSpPr>
          <p:cNvPr id="9" name="語音泡泡: 圓角矩形 8"/>
          <p:cNvSpPr/>
          <p:nvPr/>
        </p:nvSpPr>
        <p:spPr>
          <a:xfrm>
            <a:off x="4980214" y="3867246"/>
            <a:ext cx="2213587" cy="1028700"/>
          </a:xfrm>
          <a:prstGeom prst="wedgeRoundRectCallout">
            <a:avLst>
              <a:gd name="adj1" fmla="val 70472"/>
              <a:gd name="adj2" fmla="val -6377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/>
              <a:t>美洲獅</a:t>
            </a:r>
          </a:p>
        </p:txBody>
      </p:sp>
      <p:sp>
        <p:nvSpPr>
          <p:cNvPr id="6" name="矩形 5"/>
          <p:cNvSpPr/>
          <p:nvPr/>
        </p:nvSpPr>
        <p:spPr>
          <a:xfrm>
            <a:off x="2301240" y="3519348"/>
            <a:ext cx="266700" cy="2438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45308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6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First</a:t>
            </a:r>
            <a:r>
              <a:rPr lang="zh-TW" altLang="en-US" dirty="0"/>
              <a:t> </a:t>
            </a:r>
            <a:r>
              <a:rPr lang="en-US" altLang="zh-TW" dirty="0"/>
              <a:t>Convolution Layer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825625"/>
            <a:ext cx="3524250" cy="4351338"/>
          </a:xfrm>
        </p:spPr>
        <p:txBody>
          <a:bodyPr/>
          <a:lstStyle/>
          <a:p>
            <a:r>
              <a:rPr lang="en-US" altLang="zh-TW" dirty="0">
                <a:solidFill>
                  <a:srgbClr val="575651"/>
                </a:solidFill>
                <a:latin typeface="Roboto"/>
              </a:rPr>
              <a:t>Typical-looking filters on the trained first layer </a:t>
            </a:r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3775959" y="6176963"/>
            <a:ext cx="47393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/>
            <a:r>
              <a:rPr lang="en-US" altLang="zh-TW" dirty="0"/>
              <a:t>http://cs231n.github.io/understanding-cnn/</a:t>
            </a:r>
          </a:p>
        </p:txBody>
      </p:sp>
      <p:pic>
        <p:nvPicPr>
          <p:cNvPr id="37890" name="Picture 2" descr="http://cs231n.github.io/assets/cnnvis/filt1.jpe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4947" y="1690689"/>
            <a:ext cx="4454228" cy="4438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字方塊 6"/>
          <p:cNvSpPr txBox="1"/>
          <p:nvPr/>
        </p:nvSpPr>
        <p:spPr>
          <a:xfrm>
            <a:off x="1685902" y="5115134"/>
            <a:ext cx="20900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2400" dirty="0"/>
              <a:t>11 x 11</a:t>
            </a:r>
          </a:p>
          <a:p>
            <a:pPr algn="r"/>
            <a:r>
              <a:rPr lang="en-US" altLang="zh-TW" sz="2400" dirty="0"/>
              <a:t>(</a:t>
            </a:r>
            <a:r>
              <a:rPr lang="en-US" altLang="zh-TW" sz="2400" dirty="0" err="1"/>
              <a:t>AlexNet</a:t>
            </a:r>
            <a:r>
              <a:rPr lang="en-US" altLang="zh-TW" sz="2400" dirty="0"/>
              <a:t>)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505379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US" altLang="zh-TW" dirty="0"/>
              <a:t>How about higher layers?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Which images make a specific neuron activate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7356" y="2375218"/>
            <a:ext cx="5392100" cy="4245607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219528" y="4866499"/>
            <a:ext cx="319672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Ross </a:t>
            </a:r>
            <a:r>
              <a:rPr lang="en-US" altLang="zh-TW" dirty="0" err="1"/>
              <a:t>Girshick</a:t>
            </a:r>
            <a:r>
              <a:rPr lang="en-US" altLang="zh-TW" dirty="0"/>
              <a:t>, Jeff Donahue, Trevor Darrell, Jitendra Malik, “Rich feature hierarchies for accurate object detection and semantic segmentation”, CVPR, 2014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730526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6480786" y="2033082"/>
            <a:ext cx="1736724" cy="55648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Convolution</a:t>
            </a:r>
            <a:endParaRPr lang="zh-TW" altLang="en-US" sz="2400" dirty="0"/>
          </a:p>
        </p:txBody>
      </p:sp>
      <p:sp>
        <p:nvSpPr>
          <p:cNvPr id="6" name="矩形 5"/>
          <p:cNvSpPr/>
          <p:nvPr/>
        </p:nvSpPr>
        <p:spPr>
          <a:xfrm>
            <a:off x="6480786" y="3133094"/>
            <a:ext cx="1736724" cy="55648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Max Pooling</a:t>
            </a:r>
            <a:endParaRPr lang="zh-TW" altLang="en-US" sz="2400" dirty="0"/>
          </a:p>
        </p:txBody>
      </p:sp>
      <p:sp>
        <p:nvSpPr>
          <p:cNvPr id="7" name="矩形 6"/>
          <p:cNvSpPr/>
          <p:nvPr/>
        </p:nvSpPr>
        <p:spPr>
          <a:xfrm>
            <a:off x="6480786" y="4201307"/>
            <a:ext cx="1736724" cy="55648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Convolution</a:t>
            </a:r>
            <a:endParaRPr lang="zh-TW" altLang="en-US" sz="2400" dirty="0"/>
          </a:p>
        </p:txBody>
      </p:sp>
      <p:sp>
        <p:nvSpPr>
          <p:cNvPr id="8" name="矩形 7"/>
          <p:cNvSpPr/>
          <p:nvPr/>
        </p:nvSpPr>
        <p:spPr>
          <a:xfrm>
            <a:off x="6480786" y="5234559"/>
            <a:ext cx="1736724" cy="55648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Max Pooling</a:t>
            </a:r>
            <a:endParaRPr lang="zh-TW" altLang="en-US" sz="2400" dirty="0"/>
          </a:p>
        </p:txBody>
      </p:sp>
      <p:sp>
        <p:nvSpPr>
          <p:cNvPr id="9" name="向下箭號 11"/>
          <p:cNvSpPr/>
          <p:nvPr/>
        </p:nvSpPr>
        <p:spPr>
          <a:xfrm>
            <a:off x="7100483" y="1555337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向下箭號 17"/>
          <p:cNvSpPr/>
          <p:nvPr/>
        </p:nvSpPr>
        <p:spPr>
          <a:xfrm>
            <a:off x="7100483" y="2666119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向下箭號 18"/>
          <p:cNvSpPr/>
          <p:nvPr/>
        </p:nvSpPr>
        <p:spPr>
          <a:xfrm>
            <a:off x="7100483" y="3757762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向下箭號 19"/>
          <p:cNvSpPr/>
          <p:nvPr/>
        </p:nvSpPr>
        <p:spPr>
          <a:xfrm>
            <a:off x="7100483" y="4792755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/>
          <p:cNvSpPr txBox="1"/>
          <p:nvPr/>
        </p:nvSpPr>
        <p:spPr>
          <a:xfrm>
            <a:off x="6362735" y="1131774"/>
            <a:ext cx="20467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input</a:t>
            </a:r>
            <a:endParaRPr lang="zh-TW" altLang="en-US" sz="2400" dirty="0"/>
          </a:p>
        </p:txBody>
      </p:sp>
      <p:sp>
        <p:nvSpPr>
          <p:cNvPr id="14" name="文字方塊 13"/>
          <p:cNvSpPr txBox="1"/>
          <p:nvPr/>
        </p:nvSpPr>
        <p:spPr>
          <a:xfrm>
            <a:off x="5335520" y="1895827"/>
            <a:ext cx="11264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25 3x3 filters</a:t>
            </a:r>
            <a:endParaRPr lang="zh-TW" altLang="en-US" sz="2400" dirty="0"/>
          </a:p>
        </p:txBody>
      </p:sp>
      <p:sp>
        <p:nvSpPr>
          <p:cNvPr id="15" name="文字方塊 14"/>
          <p:cNvSpPr txBox="1"/>
          <p:nvPr/>
        </p:nvSpPr>
        <p:spPr>
          <a:xfrm>
            <a:off x="5346231" y="4064052"/>
            <a:ext cx="11264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50 3x3 filters</a:t>
            </a:r>
            <a:endParaRPr lang="zh-TW" altLang="en-US" sz="2400" dirty="0"/>
          </a:p>
        </p:txBody>
      </p:sp>
      <p:sp>
        <p:nvSpPr>
          <p:cNvPr id="17" name="矩形 16"/>
          <p:cNvSpPr/>
          <p:nvPr/>
        </p:nvSpPr>
        <p:spPr>
          <a:xfrm>
            <a:off x="208553" y="154240"/>
            <a:ext cx="354776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b="1" i="1" u="sng" dirty="0"/>
              <a:t>What does CNN learn?</a:t>
            </a:r>
            <a:endParaRPr lang="zh-TW" altLang="en-US" sz="2800" b="1" i="1" u="sng" dirty="0"/>
          </a:p>
        </p:txBody>
      </p:sp>
      <p:sp>
        <p:nvSpPr>
          <p:cNvPr id="19" name="文字方塊 18"/>
          <p:cNvSpPr txBox="1"/>
          <p:nvPr/>
        </p:nvSpPr>
        <p:spPr>
          <a:xfrm>
            <a:off x="5335520" y="4875188"/>
            <a:ext cx="1674994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50 x 11 x 11</a:t>
            </a:r>
            <a:endParaRPr lang="zh-TW" altLang="en-US" sz="2400" dirty="0"/>
          </a:p>
        </p:txBody>
      </p:sp>
      <p:sp>
        <p:nvSpPr>
          <p:cNvPr id="20" name="文字方塊 19"/>
          <p:cNvSpPr txBox="1"/>
          <p:nvPr/>
        </p:nvSpPr>
        <p:spPr>
          <a:xfrm>
            <a:off x="263673" y="683359"/>
            <a:ext cx="41311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The output of the k-</a:t>
            </a:r>
            <a:r>
              <a:rPr lang="en-US" altLang="zh-TW" sz="2400" dirty="0" err="1"/>
              <a:t>th</a:t>
            </a:r>
            <a:r>
              <a:rPr lang="en-US" altLang="zh-TW" sz="2400" dirty="0"/>
              <a:t> filter is a 11 x 11 matrix.</a:t>
            </a:r>
            <a:endParaRPr lang="zh-TW" altLang="en-US" sz="2400" dirty="0"/>
          </a:p>
        </p:txBody>
      </p:sp>
      <p:sp>
        <p:nvSpPr>
          <p:cNvPr id="21" name="文字方塊 20"/>
          <p:cNvSpPr txBox="1"/>
          <p:nvPr/>
        </p:nvSpPr>
        <p:spPr>
          <a:xfrm>
            <a:off x="263673" y="1437156"/>
            <a:ext cx="32796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Degree of the activation of the k-</a:t>
            </a:r>
            <a:r>
              <a:rPr lang="en-US" altLang="zh-TW" sz="2400" dirty="0" err="1"/>
              <a:t>th</a:t>
            </a:r>
            <a:r>
              <a:rPr lang="en-US" altLang="zh-TW" sz="2400" dirty="0"/>
              <a:t> filter: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1"/>
              <p:cNvSpPr txBox="1"/>
              <p:nvPr/>
            </p:nvSpPr>
            <p:spPr>
              <a:xfrm>
                <a:off x="3011329" y="1579284"/>
                <a:ext cx="2120901" cy="10793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  <m:sup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bSup>
                            </m:e>
                          </m:nary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2" name="文字方塊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1329" y="1579284"/>
                <a:ext cx="2120901" cy="107933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9" name="群組 48"/>
          <p:cNvGrpSpPr/>
          <p:nvPr/>
        </p:nvGrpSpPr>
        <p:grpSpPr>
          <a:xfrm>
            <a:off x="1453090" y="3757762"/>
            <a:ext cx="2910123" cy="2700673"/>
            <a:chOff x="1118013" y="4102561"/>
            <a:chExt cx="2910123" cy="2700673"/>
          </a:xfrm>
        </p:grpSpPr>
        <p:sp>
          <p:nvSpPr>
            <p:cNvPr id="23" name="橢圓 22"/>
            <p:cNvSpPr/>
            <p:nvPr/>
          </p:nvSpPr>
          <p:spPr>
            <a:xfrm>
              <a:off x="1134682" y="4135484"/>
              <a:ext cx="630000" cy="630000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3</a:t>
              </a:r>
              <a:endParaRPr lang="zh-TW" altLang="en-US" sz="2400" dirty="0"/>
            </a:p>
          </p:txBody>
        </p:sp>
        <p:sp>
          <p:nvSpPr>
            <p:cNvPr id="24" name="橢圓 23"/>
            <p:cNvSpPr/>
            <p:nvPr/>
          </p:nvSpPr>
          <p:spPr>
            <a:xfrm>
              <a:off x="1976511" y="4135484"/>
              <a:ext cx="630000" cy="630000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-1</a:t>
              </a:r>
              <a:endParaRPr lang="zh-TW" altLang="en-US" sz="2400" dirty="0"/>
            </a:p>
          </p:txBody>
        </p:sp>
        <p:sp>
          <p:nvSpPr>
            <p:cNvPr id="26" name="橢圓 25"/>
            <p:cNvSpPr/>
            <p:nvPr/>
          </p:nvSpPr>
          <p:spPr>
            <a:xfrm>
              <a:off x="3398136" y="4135484"/>
              <a:ext cx="630000" cy="630000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-1</a:t>
              </a:r>
              <a:endParaRPr lang="zh-TW" altLang="en-US" sz="2400" dirty="0"/>
            </a:p>
          </p:txBody>
        </p:sp>
        <p:sp>
          <p:nvSpPr>
            <p:cNvPr id="27" name="橢圓 26"/>
            <p:cNvSpPr/>
            <p:nvPr/>
          </p:nvSpPr>
          <p:spPr>
            <a:xfrm>
              <a:off x="1134682" y="4935584"/>
              <a:ext cx="630000" cy="630000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-3</a:t>
              </a:r>
              <a:endParaRPr lang="zh-TW" altLang="en-US" sz="2400" dirty="0"/>
            </a:p>
          </p:txBody>
        </p:sp>
        <p:sp>
          <p:nvSpPr>
            <p:cNvPr id="28" name="橢圓 27"/>
            <p:cNvSpPr/>
            <p:nvPr/>
          </p:nvSpPr>
          <p:spPr>
            <a:xfrm>
              <a:off x="1976511" y="4935584"/>
              <a:ext cx="630000" cy="630000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1</a:t>
              </a:r>
              <a:endParaRPr lang="zh-TW" altLang="en-US" sz="2400" dirty="0"/>
            </a:p>
          </p:txBody>
        </p:sp>
        <p:sp>
          <p:nvSpPr>
            <p:cNvPr id="30" name="橢圓 29"/>
            <p:cNvSpPr/>
            <p:nvPr/>
          </p:nvSpPr>
          <p:spPr>
            <a:xfrm>
              <a:off x="3384571" y="4935584"/>
              <a:ext cx="630000" cy="630000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-3</a:t>
              </a:r>
              <a:endParaRPr lang="zh-TW" altLang="en-US" sz="2400" dirty="0"/>
            </a:p>
          </p:txBody>
        </p:sp>
        <p:sp>
          <p:nvSpPr>
            <p:cNvPr id="35" name="橢圓 34"/>
            <p:cNvSpPr/>
            <p:nvPr/>
          </p:nvSpPr>
          <p:spPr>
            <a:xfrm>
              <a:off x="1118013" y="6173234"/>
              <a:ext cx="630000" cy="630000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3</a:t>
              </a:r>
              <a:endParaRPr lang="zh-TW" altLang="en-US" sz="2400" dirty="0"/>
            </a:p>
          </p:txBody>
        </p:sp>
        <p:sp>
          <p:nvSpPr>
            <p:cNvPr id="36" name="橢圓 35"/>
            <p:cNvSpPr/>
            <p:nvPr/>
          </p:nvSpPr>
          <p:spPr>
            <a:xfrm>
              <a:off x="1959842" y="6173234"/>
              <a:ext cx="630000" cy="630000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-2</a:t>
              </a:r>
              <a:endParaRPr lang="zh-TW" altLang="en-US" sz="2400" dirty="0"/>
            </a:p>
          </p:txBody>
        </p:sp>
        <p:sp>
          <p:nvSpPr>
            <p:cNvPr id="38" name="橢圓 37"/>
            <p:cNvSpPr/>
            <p:nvPr/>
          </p:nvSpPr>
          <p:spPr>
            <a:xfrm>
              <a:off x="3377908" y="6173234"/>
              <a:ext cx="630000" cy="630000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-1</a:t>
              </a:r>
              <a:endParaRPr lang="zh-TW" altLang="en-US" sz="2400" dirty="0"/>
            </a:p>
          </p:txBody>
        </p:sp>
        <p:sp>
          <p:nvSpPr>
            <p:cNvPr id="43" name="文字方塊 42"/>
            <p:cNvSpPr txBox="1"/>
            <p:nvPr/>
          </p:nvSpPr>
          <p:spPr>
            <a:xfrm>
              <a:off x="2678192" y="4102561"/>
              <a:ext cx="70831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……</a:t>
              </a:r>
              <a:endParaRPr lang="zh-TW" altLang="en-US" sz="2400" dirty="0"/>
            </a:p>
          </p:txBody>
        </p:sp>
        <p:sp>
          <p:nvSpPr>
            <p:cNvPr id="44" name="文字方塊 43"/>
            <p:cNvSpPr txBox="1"/>
            <p:nvPr/>
          </p:nvSpPr>
          <p:spPr>
            <a:xfrm>
              <a:off x="2669589" y="5012248"/>
              <a:ext cx="70831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……</a:t>
              </a:r>
              <a:endParaRPr lang="zh-TW" altLang="en-US" sz="2400" dirty="0"/>
            </a:p>
          </p:txBody>
        </p:sp>
        <p:sp>
          <p:nvSpPr>
            <p:cNvPr id="45" name="文字方塊 44"/>
            <p:cNvSpPr txBox="1"/>
            <p:nvPr/>
          </p:nvSpPr>
          <p:spPr>
            <a:xfrm rot="5400000">
              <a:off x="1211229" y="5666561"/>
              <a:ext cx="70831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……</a:t>
              </a:r>
              <a:endParaRPr lang="zh-TW" altLang="en-US" sz="2400" dirty="0"/>
            </a:p>
          </p:txBody>
        </p:sp>
        <p:sp>
          <p:nvSpPr>
            <p:cNvPr id="46" name="文字方塊 45"/>
            <p:cNvSpPr txBox="1"/>
            <p:nvPr/>
          </p:nvSpPr>
          <p:spPr>
            <a:xfrm rot="5400000">
              <a:off x="2053058" y="5666561"/>
              <a:ext cx="70831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……</a:t>
              </a:r>
              <a:endParaRPr lang="zh-TW" altLang="en-US" sz="2400" dirty="0"/>
            </a:p>
          </p:txBody>
        </p:sp>
        <p:sp>
          <p:nvSpPr>
            <p:cNvPr id="47" name="文字方塊 46"/>
            <p:cNvSpPr txBox="1"/>
            <p:nvPr/>
          </p:nvSpPr>
          <p:spPr>
            <a:xfrm>
              <a:off x="2676252" y="6206283"/>
              <a:ext cx="70831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……</a:t>
              </a:r>
              <a:endParaRPr lang="zh-TW" altLang="en-US" sz="2400" dirty="0"/>
            </a:p>
          </p:txBody>
        </p:sp>
        <p:sp>
          <p:nvSpPr>
            <p:cNvPr id="48" name="文字方塊 47"/>
            <p:cNvSpPr txBox="1"/>
            <p:nvPr/>
          </p:nvSpPr>
          <p:spPr>
            <a:xfrm rot="5400000">
              <a:off x="3443144" y="5706109"/>
              <a:ext cx="70831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……</a:t>
              </a:r>
              <a:endParaRPr lang="zh-TW" altLang="en-US" sz="24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文字方塊 49"/>
              <p:cNvSpPr txBox="1"/>
              <p:nvPr/>
            </p:nvSpPr>
            <p:spPr>
              <a:xfrm>
                <a:off x="2844768" y="4284606"/>
                <a:ext cx="520720" cy="5142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bSup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50" name="文字方塊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4768" y="4284606"/>
                <a:ext cx="520720" cy="5142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左大括弧 50"/>
          <p:cNvSpPr/>
          <p:nvPr/>
        </p:nvSpPr>
        <p:spPr>
          <a:xfrm>
            <a:off x="1170290" y="3866718"/>
            <a:ext cx="282800" cy="2591717"/>
          </a:xfrm>
          <a:prstGeom prst="leftBrace">
            <a:avLst>
              <a:gd name="adj1" fmla="val 29911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3" name="左大括弧 52"/>
          <p:cNvSpPr/>
          <p:nvPr/>
        </p:nvSpPr>
        <p:spPr>
          <a:xfrm rot="5400000">
            <a:off x="2801702" y="2264254"/>
            <a:ext cx="243810" cy="2879211"/>
          </a:xfrm>
          <a:prstGeom prst="leftBrace">
            <a:avLst>
              <a:gd name="adj1" fmla="val 29911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4" name="文字方塊 53"/>
          <p:cNvSpPr txBox="1"/>
          <p:nvPr/>
        </p:nvSpPr>
        <p:spPr>
          <a:xfrm>
            <a:off x="2584090" y="3116952"/>
            <a:ext cx="6790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11</a:t>
            </a:r>
            <a:endParaRPr lang="zh-TW" altLang="en-US" sz="2400" dirty="0"/>
          </a:p>
        </p:txBody>
      </p:sp>
      <p:sp>
        <p:nvSpPr>
          <p:cNvPr id="55" name="文字方塊 54"/>
          <p:cNvSpPr txBox="1"/>
          <p:nvPr/>
        </p:nvSpPr>
        <p:spPr>
          <a:xfrm>
            <a:off x="526389" y="4905785"/>
            <a:ext cx="6790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11</a:t>
            </a:r>
            <a:endParaRPr lang="zh-TW" altLang="en-US" sz="2400" dirty="0"/>
          </a:p>
        </p:txBody>
      </p:sp>
      <p:sp>
        <p:nvSpPr>
          <p:cNvPr id="56" name="文字方塊 55"/>
          <p:cNvSpPr txBox="1"/>
          <p:nvPr/>
        </p:nvSpPr>
        <p:spPr>
          <a:xfrm>
            <a:off x="7074966" y="649262"/>
            <a:ext cx="622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x</a:t>
            </a:r>
            <a:endParaRPr lang="zh-TW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文字方塊 56"/>
              <p:cNvSpPr txBox="1"/>
              <p:nvPr/>
            </p:nvSpPr>
            <p:spPr>
              <a:xfrm>
                <a:off x="351734" y="2654393"/>
                <a:ext cx="2274854" cy="4982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𝑎𝑟𝑔</m:t>
                      </m:r>
                      <m:func>
                        <m:func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400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lim>
                          </m:limLow>
                        </m:fName>
                        <m:e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</m:e>
                      </m:func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7" name="文字方塊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734" y="2654393"/>
                <a:ext cx="2274854" cy="498278"/>
              </a:xfrm>
              <a:prstGeom prst="rect">
                <a:avLst/>
              </a:prstGeom>
              <a:blipFill>
                <a:blip r:embed="rId4"/>
                <a:stretch>
                  <a:fillRect l="-1609" r="-536" b="-975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文字方塊 57"/>
          <p:cNvSpPr txBox="1"/>
          <p:nvPr/>
        </p:nvSpPr>
        <p:spPr>
          <a:xfrm>
            <a:off x="2626588" y="2636516"/>
            <a:ext cx="23903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(gradient ascent)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字方塊 1"/>
              <p:cNvSpPr txBox="1"/>
              <p:nvPr/>
            </p:nvSpPr>
            <p:spPr>
              <a:xfrm>
                <a:off x="6001795" y="461328"/>
                <a:ext cx="717056" cy="9951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zh-TW" sz="28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</m:num>
                        <m:den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TW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2" name="文字方塊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1795" y="461328"/>
                <a:ext cx="717056" cy="99514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5558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/>
      <p:bldP spid="21" grpId="0"/>
      <p:bldP spid="22" grpId="0"/>
      <p:bldP spid="50" grpId="0"/>
      <p:bldP spid="51" grpId="0" animBg="1"/>
      <p:bldP spid="53" grpId="0" animBg="1"/>
      <p:bldP spid="54" grpId="0"/>
      <p:bldP spid="55" grpId="0"/>
      <p:bldP spid="56" grpId="0"/>
      <p:bldP spid="57" grpId="0"/>
      <p:bldP spid="58" grpId="0"/>
      <p:bldP spid="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793" y="3381127"/>
            <a:ext cx="4079621" cy="3027844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6480786" y="2033082"/>
            <a:ext cx="1736724" cy="55648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Convolution</a:t>
            </a:r>
            <a:endParaRPr lang="zh-TW" altLang="en-US" sz="2400" dirty="0"/>
          </a:p>
        </p:txBody>
      </p:sp>
      <p:sp>
        <p:nvSpPr>
          <p:cNvPr id="6" name="矩形 5"/>
          <p:cNvSpPr/>
          <p:nvPr/>
        </p:nvSpPr>
        <p:spPr>
          <a:xfrm>
            <a:off x="6480786" y="3133094"/>
            <a:ext cx="1736724" cy="55648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Max Pooling</a:t>
            </a:r>
            <a:endParaRPr lang="zh-TW" altLang="en-US" sz="2400" dirty="0"/>
          </a:p>
        </p:txBody>
      </p:sp>
      <p:sp>
        <p:nvSpPr>
          <p:cNvPr id="7" name="矩形 6"/>
          <p:cNvSpPr/>
          <p:nvPr/>
        </p:nvSpPr>
        <p:spPr>
          <a:xfrm>
            <a:off x="6480786" y="4201307"/>
            <a:ext cx="1736724" cy="55648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Convolution</a:t>
            </a:r>
            <a:endParaRPr lang="zh-TW" altLang="en-US" sz="2400" dirty="0"/>
          </a:p>
        </p:txBody>
      </p:sp>
      <p:sp>
        <p:nvSpPr>
          <p:cNvPr id="8" name="矩形 7"/>
          <p:cNvSpPr/>
          <p:nvPr/>
        </p:nvSpPr>
        <p:spPr>
          <a:xfrm>
            <a:off x="6480786" y="5234559"/>
            <a:ext cx="1736724" cy="55648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Max Pooling</a:t>
            </a:r>
            <a:endParaRPr lang="zh-TW" altLang="en-US" sz="2400" dirty="0"/>
          </a:p>
        </p:txBody>
      </p:sp>
      <p:sp>
        <p:nvSpPr>
          <p:cNvPr id="9" name="向下箭號 11"/>
          <p:cNvSpPr/>
          <p:nvPr/>
        </p:nvSpPr>
        <p:spPr>
          <a:xfrm>
            <a:off x="7100483" y="1555337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向下箭號 17"/>
          <p:cNvSpPr/>
          <p:nvPr/>
        </p:nvSpPr>
        <p:spPr>
          <a:xfrm>
            <a:off x="7100483" y="2666119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向下箭號 18"/>
          <p:cNvSpPr/>
          <p:nvPr/>
        </p:nvSpPr>
        <p:spPr>
          <a:xfrm>
            <a:off x="7100483" y="3757762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向下箭號 19"/>
          <p:cNvSpPr/>
          <p:nvPr/>
        </p:nvSpPr>
        <p:spPr>
          <a:xfrm>
            <a:off x="7100483" y="4792755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/>
          <p:cNvSpPr txBox="1"/>
          <p:nvPr/>
        </p:nvSpPr>
        <p:spPr>
          <a:xfrm>
            <a:off x="6362735" y="1131774"/>
            <a:ext cx="20467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input</a:t>
            </a:r>
            <a:endParaRPr lang="zh-TW" altLang="en-US" sz="2400" dirty="0"/>
          </a:p>
        </p:txBody>
      </p:sp>
      <p:sp>
        <p:nvSpPr>
          <p:cNvPr id="14" name="文字方塊 13"/>
          <p:cNvSpPr txBox="1"/>
          <p:nvPr/>
        </p:nvSpPr>
        <p:spPr>
          <a:xfrm>
            <a:off x="5335520" y="1895827"/>
            <a:ext cx="11264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25 3x3 filters</a:t>
            </a:r>
            <a:endParaRPr lang="zh-TW" altLang="en-US" sz="2400" dirty="0"/>
          </a:p>
        </p:txBody>
      </p:sp>
      <p:sp>
        <p:nvSpPr>
          <p:cNvPr id="15" name="文字方塊 14"/>
          <p:cNvSpPr txBox="1"/>
          <p:nvPr/>
        </p:nvSpPr>
        <p:spPr>
          <a:xfrm>
            <a:off x="5346231" y="4064052"/>
            <a:ext cx="11264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50 3x3 filters</a:t>
            </a:r>
            <a:endParaRPr lang="zh-TW" altLang="en-US" sz="2400" dirty="0"/>
          </a:p>
        </p:txBody>
      </p:sp>
      <p:sp>
        <p:nvSpPr>
          <p:cNvPr id="17" name="矩形 16"/>
          <p:cNvSpPr/>
          <p:nvPr/>
        </p:nvSpPr>
        <p:spPr>
          <a:xfrm>
            <a:off x="208553" y="154240"/>
            <a:ext cx="354776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b="1" i="1" u="sng" dirty="0"/>
              <a:t>What does CNN learn?</a:t>
            </a:r>
            <a:endParaRPr lang="zh-TW" altLang="en-US" sz="2800" b="1" i="1" u="sng" dirty="0"/>
          </a:p>
        </p:txBody>
      </p:sp>
      <p:sp>
        <p:nvSpPr>
          <p:cNvPr id="19" name="文字方塊 18"/>
          <p:cNvSpPr txBox="1"/>
          <p:nvPr/>
        </p:nvSpPr>
        <p:spPr>
          <a:xfrm>
            <a:off x="5335520" y="4875188"/>
            <a:ext cx="1674994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50 x 11 x 11</a:t>
            </a:r>
            <a:endParaRPr lang="zh-TW" altLang="en-US" sz="2400" dirty="0"/>
          </a:p>
        </p:txBody>
      </p:sp>
      <p:sp>
        <p:nvSpPr>
          <p:cNvPr id="23" name="文字方塊 22"/>
          <p:cNvSpPr txBox="1"/>
          <p:nvPr/>
        </p:nvSpPr>
        <p:spPr>
          <a:xfrm>
            <a:off x="263673" y="683359"/>
            <a:ext cx="41311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The output of the k-</a:t>
            </a:r>
            <a:r>
              <a:rPr lang="en-US" altLang="zh-TW" sz="2400" dirty="0" err="1"/>
              <a:t>th</a:t>
            </a:r>
            <a:r>
              <a:rPr lang="en-US" altLang="zh-TW" sz="2400" dirty="0"/>
              <a:t> filter is a 11 x 11 matrix.</a:t>
            </a:r>
            <a:endParaRPr lang="zh-TW" altLang="en-US" sz="2400" dirty="0"/>
          </a:p>
        </p:txBody>
      </p:sp>
      <p:sp>
        <p:nvSpPr>
          <p:cNvPr id="24" name="文字方塊 23"/>
          <p:cNvSpPr txBox="1"/>
          <p:nvPr/>
        </p:nvSpPr>
        <p:spPr>
          <a:xfrm>
            <a:off x="263673" y="1437156"/>
            <a:ext cx="32796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Degree of the activation of the k-</a:t>
            </a:r>
            <a:r>
              <a:rPr lang="en-US" altLang="zh-TW" sz="2400" dirty="0" err="1"/>
              <a:t>th</a:t>
            </a:r>
            <a:r>
              <a:rPr lang="en-US" altLang="zh-TW" sz="2400" dirty="0"/>
              <a:t> filter: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字方塊 24"/>
              <p:cNvSpPr txBox="1"/>
              <p:nvPr/>
            </p:nvSpPr>
            <p:spPr>
              <a:xfrm>
                <a:off x="3011329" y="1579284"/>
                <a:ext cx="2120901" cy="10793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  <m:sup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bSup>
                            </m:e>
                          </m:nary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5" name="文字方塊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1329" y="1579284"/>
                <a:ext cx="2120901" cy="107933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字方塊 25"/>
              <p:cNvSpPr txBox="1"/>
              <p:nvPr/>
            </p:nvSpPr>
            <p:spPr>
              <a:xfrm>
                <a:off x="351734" y="2654393"/>
                <a:ext cx="2274854" cy="4982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𝑎𝑟𝑔</m:t>
                      </m:r>
                      <m:func>
                        <m:func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400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lim>
                          </m:limLow>
                        </m:fName>
                        <m:e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</m:e>
                      </m:func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6" name="文字方塊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734" y="2654393"/>
                <a:ext cx="2274854" cy="498278"/>
              </a:xfrm>
              <a:prstGeom prst="rect">
                <a:avLst/>
              </a:prstGeom>
              <a:blipFill>
                <a:blip r:embed="rId4"/>
                <a:stretch>
                  <a:fillRect l="-1609" r="-536" b="-975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文字方塊 26"/>
          <p:cNvSpPr txBox="1"/>
          <p:nvPr/>
        </p:nvSpPr>
        <p:spPr>
          <a:xfrm>
            <a:off x="2626588" y="2636516"/>
            <a:ext cx="23903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(gradient ascent)</a:t>
            </a:r>
            <a:endParaRPr lang="zh-TW" altLang="en-US" sz="2400" dirty="0"/>
          </a:p>
        </p:txBody>
      </p:sp>
      <p:sp>
        <p:nvSpPr>
          <p:cNvPr id="2" name="文字方塊 1"/>
          <p:cNvSpPr txBox="1"/>
          <p:nvPr/>
        </p:nvSpPr>
        <p:spPr>
          <a:xfrm>
            <a:off x="4718414" y="6001444"/>
            <a:ext cx="21072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For each filter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1"/>
              <p:cNvSpPr txBox="1"/>
              <p:nvPr/>
            </p:nvSpPr>
            <p:spPr>
              <a:xfrm>
                <a:off x="6001795" y="461328"/>
                <a:ext cx="717056" cy="9951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zh-TW" sz="28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</m:num>
                        <m:den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TW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22" name="文字方塊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1795" y="461328"/>
                <a:ext cx="717056" cy="99514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12952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134" y="2454063"/>
            <a:ext cx="3381376" cy="3381376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208553" y="154240"/>
            <a:ext cx="354776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b="1" i="1" u="sng" dirty="0"/>
              <a:t>What does CNN learn?</a:t>
            </a:r>
            <a:endParaRPr lang="zh-TW" altLang="en-US" sz="2800" b="1" i="1" u="sng" dirty="0"/>
          </a:p>
        </p:txBody>
      </p:sp>
      <p:sp>
        <p:nvSpPr>
          <p:cNvPr id="6" name="矩形 5"/>
          <p:cNvSpPr/>
          <p:nvPr/>
        </p:nvSpPr>
        <p:spPr>
          <a:xfrm>
            <a:off x="6556986" y="1019607"/>
            <a:ext cx="1736724" cy="405863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Convolution</a:t>
            </a:r>
            <a:endParaRPr lang="zh-TW" altLang="en-US" sz="2400" dirty="0"/>
          </a:p>
        </p:txBody>
      </p:sp>
      <p:sp>
        <p:nvSpPr>
          <p:cNvPr id="7" name="矩形 6"/>
          <p:cNvSpPr/>
          <p:nvPr/>
        </p:nvSpPr>
        <p:spPr>
          <a:xfrm>
            <a:off x="6556986" y="1701377"/>
            <a:ext cx="1736724" cy="415496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Max Pooling</a:t>
            </a:r>
            <a:endParaRPr lang="zh-TW" altLang="en-US" sz="2400" dirty="0"/>
          </a:p>
        </p:txBody>
      </p:sp>
      <p:sp>
        <p:nvSpPr>
          <p:cNvPr id="11" name="向下箭號 17"/>
          <p:cNvSpPr/>
          <p:nvPr/>
        </p:nvSpPr>
        <p:spPr>
          <a:xfrm>
            <a:off x="7189383" y="1395249"/>
            <a:ext cx="545690" cy="327556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文字方塊 13"/>
          <p:cNvSpPr txBox="1"/>
          <p:nvPr/>
        </p:nvSpPr>
        <p:spPr>
          <a:xfrm>
            <a:off x="6777234" y="270229"/>
            <a:ext cx="12962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input</a:t>
            </a:r>
            <a:endParaRPr lang="zh-TW" altLang="en-US" sz="2400" dirty="0"/>
          </a:p>
        </p:txBody>
      </p:sp>
      <p:sp>
        <p:nvSpPr>
          <p:cNvPr id="16" name="向下箭號 17"/>
          <p:cNvSpPr/>
          <p:nvPr/>
        </p:nvSpPr>
        <p:spPr>
          <a:xfrm>
            <a:off x="7189471" y="2126507"/>
            <a:ext cx="545690" cy="327556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向下箭號 17"/>
          <p:cNvSpPr/>
          <p:nvPr/>
        </p:nvSpPr>
        <p:spPr>
          <a:xfrm>
            <a:off x="7190603" y="717876"/>
            <a:ext cx="545690" cy="327556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 17"/>
          <p:cNvSpPr/>
          <p:nvPr/>
        </p:nvSpPr>
        <p:spPr>
          <a:xfrm>
            <a:off x="6556986" y="2464910"/>
            <a:ext cx="1736724" cy="405863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Convolution</a:t>
            </a:r>
            <a:endParaRPr lang="zh-TW" altLang="en-US" sz="2400" dirty="0"/>
          </a:p>
        </p:txBody>
      </p:sp>
      <p:sp>
        <p:nvSpPr>
          <p:cNvPr id="19" name="矩形 18"/>
          <p:cNvSpPr/>
          <p:nvPr/>
        </p:nvSpPr>
        <p:spPr>
          <a:xfrm>
            <a:off x="6556986" y="3146680"/>
            <a:ext cx="1736724" cy="415496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Max Pooling</a:t>
            </a:r>
            <a:endParaRPr lang="zh-TW" altLang="en-US" sz="2400" dirty="0"/>
          </a:p>
        </p:txBody>
      </p:sp>
      <p:sp>
        <p:nvSpPr>
          <p:cNvPr id="20" name="向下箭號 17"/>
          <p:cNvSpPr/>
          <p:nvPr/>
        </p:nvSpPr>
        <p:spPr>
          <a:xfrm>
            <a:off x="7189383" y="2840552"/>
            <a:ext cx="545690" cy="327556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向下箭號 17"/>
          <p:cNvSpPr/>
          <p:nvPr/>
        </p:nvSpPr>
        <p:spPr>
          <a:xfrm>
            <a:off x="7189471" y="3571810"/>
            <a:ext cx="545690" cy="327556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矩形 21"/>
          <p:cNvSpPr/>
          <p:nvPr/>
        </p:nvSpPr>
        <p:spPr>
          <a:xfrm>
            <a:off x="6556985" y="3899366"/>
            <a:ext cx="1736724" cy="415496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flatten</a:t>
            </a:r>
            <a:endParaRPr lang="zh-TW" altLang="en-US" sz="2400" dirty="0"/>
          </a:p>
        </p:txBody>
      </p:sp>
      <p:pic>
        <p:nvPicPr>
          <p:cNvPr id="26" name="圖片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6628523" y="4736334"/>
            <a:ext cx="1619048" cy="1752381"/>
          </a:xfrm>
          <a:prstGeom prst="rect">
            <a:avLst/>
          </a:prstGeom>
        </p:spPr>
      </p:pic>
      <p:sp>
        <p:nvSpPr>
          <p:cNvPr id="27" name="向下箭號 17"/>
          <p:cNvSpPr/>
          <p:nvPr/>
        </p:nvSpPr>
        <p:spPr>
          <a:xfrm>
            <a:off x="7189383" y="4361820"/>
            <a:ext cx="545690" cy="327556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字方塊 27"/>
              <p:cNvSpPr txBox="1"/>
              <p:nvPr/>
            </p:nvSpPr>
            <p:spPr>
              <a:xfrm>
                <a:off x="6045508" y="5794773"/>
                <a:ext cx="397416" cy="4655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28" name="文字方塊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5508" y="5794773"/>
                <a:ext cx="397416" cy="4655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直線單箭頭接點 29"/>
          <p:cNvCxnSpPr/>
          <p:nvPr/>
        </p:nvCxnSpPr>
        <p:spPr>
          <a:xfrm flipH="1">
            <a:off x="6341319" y="5533983"/>
            <a:ext cx="299904" cy="422071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字方塊 33"/>
              <p:cNvSpPr txBox="1"/>
              <p:nvPr/>
            </p:nvSpPr>
            <p:spPr>
              <a:xfrm>
                <a:off x="2630017" y="1636239"/>
                <a:ext cx="2252604" cy="503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𝑎𝑟𝑔</m:t>
                      </m:r>
                      <m:func>
                        <m:func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400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lim>
                          </m:limLow>
                        </m:fName>
                        <m:e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p>
                          </m:sSup>
                        </m:e>
                      </m:func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4" name="文字方塊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0017" y="1636239"/>
                <a:ext cx="2252604" cy="50366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文字方塊 35"/>
          <p:cNvSpPr txBox="1"/>
          <p:nvPr/>
        </p:nvSpPr>
        <p:spPr>
          <a:xfrm>
            <a:off x="946718" y="5835439"/>
            <a:ext cx="4788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Each figure corresponds to a neuron</a:t>
            </a:r>
            <a:endParaRPr lang="zh-TW" altLang="en-US" sz="2400" dirty="0"/>
          </a:p>
        </p:txBody>
      </p:sp>
      <p:sp>
        <p:nvSpPr>
          <p:cNvPr id="37" name="文字方塊 36"/>
          <p:cNvSpPr txBox="1"/>
          <p:nvPr/>
        </p:nvSpPr>
        <p:spPr>
          <a:xfrm>
            <a:off x="831470" y="1019607"/>
            <a:ext cx="47882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Find an image maximizing the output of neuron: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70282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34" grpId="0"/>
      <p:bldP spid="36" grpId="0"/>
      <p:bldP spid="37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9027" y="1656545"/>
            <a:ext cx="3419451" cy="3419451"/>
          </a:xfrm>
        </p:spPr>
      </p:pic>
      <p:sp>
        <p:nvSpPr>
          <p:cNvPr id="5" name="矩形 4"/>
          <p:cNvSpPr/>
          <p:nvPr/>
        </p:nvSpPr>
        <p:spPr>
          <a:xfrm>
            <a:off x="6556986" y="1019607"/>
            <a:ext cx="1736724" cy="405863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Convolution</a:t>
            </a:r>
            <a:endParaRPr lang="zh-TW" altLang="en-US" sz="2400" dirty="0"/>
          </a:p>
        </p:txBody>
      </p:sp>
      <p:sp>
        <p:nvSpPr>
          <p:cNvPr id="6" name="矩形 5"/>
          <p:cNvSpPr/>
          <p:nvPr/>
        </p:nvSpPr>
        <p:spPr>
          <a:xfrm>
            <a:off x="6556986" y="1701377"/>
            <a:ext cx="1736724" cy="415496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Max Pooling</a:t>
            </a:r>
            <a:endParaRPr lang="zh-TW" altLang="en-US" sz="2400" dirty="0"/>
          </a:p>
        </p:txBody>
      </p:sp>
      <p:sp>
        <p:nvSpPr>
          <p:cNvPr id="7" name="向下箭號 17"/>
          <p:cNvSpPr/>
          <p:nvPr/>
        </p:nvSpPr>
        <p:spPr>
          <a:xfrm>
            <a:off x="7189383" y="1395249"/>
            <a:ext cx="545690" cy="327556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6777234" y="270229"/>
            <a:ext cx="12962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input</a:t>
            </a:r>
            <a:endParaRPr lang="zh-TW" altLang="en-US" sz="2400" dirty="0"/>
          </a:p>
        </p:txBody>
      </p:sp>
      <p:sp>
        <p:nvSpPr>
          <p:cNvPr id="9" name="向下箭號 17"/>
          <p:cNvSpPr/>
          <p:nvPr/>
        </p:nvSpPr>
        <p:spPr>
          <a:xfrm>
            <a:off x="7189471" y="2126507"/>
            <a:ext cx="545690" cy="327556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向下箭號 17"/>
          <p:cNvSpPr/>
          <p:nvPr/>
        </p:nvSpPr>
        <p:spPr>
          <a:xfrm>
            <a:off x="7190603" y="717876"/>
            <a:ext cx="545690" cy="327556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6556986" y="2464910"/>
            <a:ext cx="1736724" cy="405863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Convolution</a:t>
            </a:r>
            <a:endParaRPr lang="zh-TW" altLang="en-US" sz="2400" dirty="0"/>
          </a:p>
        </p:txBody>
      </p:sp>
      <p:sp>
        <p:nvSpPr>
          <p:cNvPr id="12" name="矩形 11"/>
          <p:cNvSpPr/>
          <p:nvPr/>
        </p:nvSpPr>
        <p:spPr>
          <a:xfrm>
            <a:off x="6556986" y="3146680"/>
            <a:ext cx="1736724" cy="415496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Max Pooling</a:t>
            </a:r>
            <a:endParaRPr lang="zh-TW" altLang="en-US" sz="2400" dirty="0"/>
          </a:p>
        </p:txBody>
      </p:sp>
      <p:sp>
        <p:nvSpPr>
          <p:cNvPr id="13" name="向下箭號 17"/>
          <p:cNvSpPr/>
          <p:nvPr/>
        </p:nvSpPr>
        <p:spPr>
          <a:xfrm>
            <a:off x="7189383" y="2840552"/>
            <a:ext cx="545690" cy="327556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向下箭號 17"/>
          <p:cNvSpPr/>
          <p:nvPr/>
        </p:nvSpPr>
        <p:spPr>
          <a:xfrm>
            <a:off x="7189471" y="3571810"/>
            <a:ext cx="545690" cy="327556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/>
          <p:cNvSpPr/>
          <p:nvPr/>
        </p:nvSpPr>
        <p:spPr>
          <a:xfrm>
            <a:off x="6556985" y="3899366"/>
            <a:ext cx="1736724" cy="415496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flatten</a:t>
            </a:r>
            <a:endParaRPr lang="zh-TW" altLang="en-US" sz="2400" dirty="0"/>
          </a:p>
        </p:txBody>
      </p:sp>
      <p:pic>
        <p:nvPicPr>
          <p:cNvPr id="16" name="圖片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6628523" y="4736334"/>
            <a:ext cx="1619048" cy="1752381"/>
          </a:xfrm>
          <a:prstGeom prst="rect">
            <a:avLst/>
          </a:prstGeom>
        </p:spPr>
      </p:pic>
      <p:sp>
        <p:nvSpPr>
          <p:cNvPr id="17" name="向下箭號 17"/>
          <p:cNvSpPr/>
          <p:nvPr/>
        </p:nvSpPr>
        <p:spPr>
          <a:xfrm>
            <a:off x="7189383" y="4361820"/>
            <a:ext cx="545690" cy="327556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/>
              <p:cNvSpPr txBox="1"/>
              <p:nvPr/>
            </p:nvSpPr>
            <p:spPr>
              <a:xfrm>
                <a:off x="6242135" y="6089429"/>
                <a:ext cx="38638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8" name="文字方塊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2135" y="6089429"/>
                <a:ext cx="386388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直線單箭頭接點 18"/>
          <p:cNvCxnSpPr/>
          <p:nvPr/>
        </p:nvCxnSpPr>
        <p:spPr>
          <a:xfrm flipH="1">
            <a:off x="6628523" y="6180839"/>
            <a:ext cx="498783" cy="180205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/>
          <p:cNvSpPr/>
          <p:nvPr/>
        </p:nvSpPr>
        <p:spPr>
          <a:xfrm>
            <a:off x="208553" y="154240"/>
            <a:ext cx="354776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b="1" i="1" u="sng" dirty="0"/>
              <a:t>What does CNN learn?</a:t>
            </a:r>
            <a:endParaRPr lang="zh-TW" altLang="en-US" sz="2800" b="1" i="1" u="sn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字方塊 23"/>
              <p:cNvSpPr txBox="1"/>
              <p:nvPr/>
            </p:nvSpPr>
            <p:spPr>
              <a:xfrm>
                <a:off x="894373" y="976432"/>
                <a:ext cx="2225738" cy="503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𝑎𝑟𝑔</m:t>
                      </m:r>
                      <m:func>
                        <m:func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400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lim>
                          </m:limLow>
                        </m:fName>
                        <m:e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e>
                      </m:func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4" name="文字方塊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373" y="976432"/>
                <a:ext cx="2225738" cy="50366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文字方塊 24"/>
          <p:cNvSpPr txBox="1"/>
          <p:nvPr/>
        </p:nvSpPr>
        <p:spPr>
          <a:xfrm>
            <a:off x="3529887" y="993455"/>
            <a:ext cx="23125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Can we see digits?</a:t>
            </a:r>
            <a:endParaRPr lang="zh-TW" altLang="en-US" sz="2400" dirty="0"/>
          </a:p>
        </p:txBody>
      </p:sp>
      <p:sp>
        <p:nvSpPr>
          <p:cNvPr id="26" name="矩形 25"/>
          <p:cNvSpPr/>
          <p:nvPr/>
        </p:nvSpPr>
        <p:spPr>
          <a:xfrm>
            <a:off x="1659027" y="2323857"/>
            <a:ext cx="298025" cy="3303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0</a:t>
            </a:r>
            <a:endParaRPr lang="zh-TW" altLang="en-US" dirty="0"/>
          </a:p>
        </p:txBody>
      </p:sp>
      <p:sp>
        <p:nvSpPr>
          <p:cNvPr id="27" name="矩形 26"/>
          <p:cNvSpPr/>
          <p:nvPr/>
        </p:nvSpPr>
        <p:spPr>
          <a:xfrm>
            <a:off x="2865470" y="2327498"/>
            <a:ext cx="298025" cy="3303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1</a:t>
            </a:r>
            <a:endParaRPr lang="zh-TW" altLang="en-US" dirty="0"/>
          </a:p>
        </p:txBody>
      </p:sp>
      <p:sp>
        <p:nvSpPr>
          <p:cNvPr id="28" name="矩形 27"/>
          <p:cNvSpPr/>
          <p:nvPr/>
        </p:nvSpPr>
        <p:spPr>
          <a:xfrm>
            <a:off x="4057600" y="2327498"/>
            <a:ext cx="298025" cy="3303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2</a:t>
            </a:r>
            <a:endParaRPr lang="zh-TW" altLang="en-US" dirty="0"/>
          </a:p>
        </p:txBody>
      </p:sp>
      <p:sp>
        <p:nvSpPr>
          <p:cNvPr id="29" name="矩形 28"/>
          <p:cNvSpPr/>
          <p:nvPr/>
        </p:nvSpPr>
        <p:spPr>
          <a:xfrm>
            <a:off x="1659026" y="3534737"/>
            <a:ext cx="298025" cy="3303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3</a:t>
            </a:r>
            <a:endParaRPr lang="zh-TW" altLang="en-US" dirty="0"/>
          </a:p>
        </p:txBody>
      </p:sp>
      <p:sp>
        <p:nvSpPr>
          <p:cNvPr id="30" name="矩形 29"/>
          <p:cNvSpPr/>
          <p:nvPr/>
        </p:nvSpPr>
        <p:spPr>
          <a:xfrm>
            <a:off x="2858312" y="3547243"/>
            <a:ext cx="298025" cy="3303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4</a:t>
            </a:r>
            <a:endParaRPr lang="zh-TW" altLang="en-US" dirty="0"/>
          </a:p>
        </p:txBody>
      </p:sp>
      <p:sp>
        <p:nvSpPr>
          <p:cNvPr id="31" name="矩形 30"/>
          <p:cNvSpPr/>
          <p:nvPr/>
        </p:nvSpPr>
        <p:spPr>
          <a:xfrm>
            <a:off x="4057599" y="3534737"/>
            <a:ext cx="298025" cy="3303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5</a:t>
            </a:r>
            <a:endParaRPr lang="zh-TW" altLang="en-US" dirty="0"/>
          </a:p>
        </p:txBody>
      </p:sp>
      <p:sp>
        <p:nvSpPr>
          <p:cNvPr id="32" name="矩形 31"/>
          <p:cNvSpPr/>
          <p:nvPr/>
        </p:nvSpPr>
        <p:spPr>
          <a:xfrm>
            <a:off x="1659025" y="4745617"/>
            <a:ext cx="298025" cy="3303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6</a:t>
            </a:r>
            <a:endParaRPr lang="zh-TW" altLang="en-US" dirty="0"/>
          </a:p>
        </p:txBody>
      </p:sp>
      <p:sp>
        <p:nvSpPr>
          <p:cNvPr id="33" name="矩形 32"/>
          <p:cNvSpPr/>
          <p:nvPr/>
        </p:nvSpPr>
        <p:spPr>
          <a:xfrm>
            <a:off x="2865470" y="4745617"/>
            <a:ext cx="298025" cy="3303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7</a:t>
            </a:r>
            <a:endParaRPr lang="zh-TW" altLang="en-US" dirty="0"/>
          </a:p>
        </p:txBody>
      </p:sp>
      <p:sp>
        <p:nvSpPr>
          <p:cNvPr id="34" name="矩形 33"/>
          <p:cNvSpPr/>
          <p:nvPr/>
        </p:nvSpPr>
        <p:spPr>
          <a:xfrm>
            <a:off x="4057598" y="4703781"/>
            <a:ext cx="298025" cy="3303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8</a:t>
            </a:r>
            <a:endParaRPr lang="zh-TW" altLang="en-US" dirty="0"/>
          </a:p>
        </p:txBody>
      </p:sp>
      <p:sp>
        <p:nvSpPr>
          <p:cNvPr id="35" name="矩形 34"/>
          <p:cNvSpPr/>
          <p:nvPr/>
        </p:nvSpPr>
        <p:spPr>
          <a:xfrm>
            <a:off x="493606" y="5407744"/>
            <a:ext cx="5750292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>
                <a:solidFill>
                  <a:srgbClr val="000000"/>
                </a:solidFill>
                <a:latin typeface="Roboto"/>
              </a:rPr>
              <a:t>Deep Neural Networks are Easily Fooled</a:t>
            </a:r>
          </a:p>
          <a:p>
            <a:r>
              <a:rPr lang="en-US" altLang="zh-TW" dirty="0"/>
              <a:t>https://www.youtube.com/watch?v=M2IebCN9Ht4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73158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4" grpId="0"/>
      <p:bldP spid="25" grpId="0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What does CNN learn?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5111" y="2833591"/>
            <a:ext cx="3406825" cy="3406825"/>
          </a:xfrm>
        </p:spPr>
      </p:pic>
      <p:sp>
        <p:nvSpPr>
          <p:cNvPr id="15" name="矩形 14"/>
          <p:cNvSpPr/>
          <p:nvPr/>
        </p:nvSpPr>
        <p:spPr>
          <a:xfrm>
            <a:off x="4875113" y="3471508"/>
            <a:ext cx="298025" cy="3303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0</a:t>
            </a:r>
            <a:endParaRPr lang="zh-TW" altLang="en-US" dirty="0"/>
          </a:p>
        </p:txBody>
      </p:sp>
      <p:sp>
        <p:nvSpPr>
          <p:cNvPr id="16" name="矩形 15"/>
          <p:cNvSpPr/>
          <p:nvPr/>
        </p:nvSpPr>
        <p:spPr>
          <a:xfrm>
            <a:off x="6081556" y="3475149"/>
            <a:ext cx="298025" cy="3303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1</a:t>
            </a:r>
            <a:endParaRPr lang="zh-TW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7273686" y="3475149"/>
            <a:ext cx="298025" cy="3303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2</a:t>
            </a:r>
            <a:endParaRPr lang="zh-TW" altLang="en-US" dirty="0"/>
          </a:p>
        </p:txBody>
      </p:sp>
      <p:sp>
        <p:nvSpPr>
          <p:cNvPr id="18" name="矩形 17"/>
          <p:cNvSpPr/>
          <p:nvPr/>
        </p:nvSpPr>
        <p:spPr>
          <a:xfrm>
            <a:off x="4875112" y="4682388"/>
            <a:ext cx="298025" cy="3303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3</a:t>
            </a:r>
            <a:endParaRPr lang="zh-TW" altLang="en-US" dirty="0"/>
          </a:p>
        </p:txBody>
      </p:sp>
      <p:sp>
        <p:nvSpPr>
          <p:cNvPr id="19" name="矩形 18"/>
          <p:cNvSpPr/>
          <p:nvPr/>
        </p:nvSpPr>
        <p:spPr>
          <a:xfrm>
            <a:off x="6074398" y="4694894"/>
            <a:ext cx="298025" cy="3303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4</a:t>
            </a:r>
            <a:endParaRPr lang="zh-TW" altLang="en-US" dirty="0"/>
          </a:p>
        </p:txBody>
      </p:sp>
      <p:sp>
        <p:nvSpPr>
          <p:cNvPr id="20" name="矩形 19"/>
          <p:cNvSpPr/>
          <p:nvPr/>
        </p:nvSpPr>
        <p:spPr>
          <a:xfrm>
            <a:off x="7273685" y="4682388"/>
            <a:ext cx="298025" cy="3303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5</a:t>
            </a:r>
            <a:endParaRPr lang="zh-TW" altLang="en-US" dirty="0"/>
          </a:p>
        </p:txBody>
      </p:sp>
      <p:sp>
        <p:nvSpPr>
          <p:cNvPr id="21" name="矩形 20"/>
          <p:cNvSpPr/>
          <p:nvPr/>
        </p:nvSpPr>
        <p:spPr>
          <a:xfrm>
            <a:off x="4875111" y="5893268"/>
            <a:ext cx="298025" cy="3303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6</a:t>
            </a:r>
            <a:endParaRPr lang="zh-TW" altLang="en-US" dirty="0"/>
          </a:p>
        </p:txBody>
      </p:sp>
      <p:sp>
        <p:nvSpPr>
          <p:cNvPr id="22" name="矩形 21"/>
          <p:cNvSpPr/>
          <p:nvPr/>
        </p:nvSpPr>
        <p:spPr>
          <a:xfrm>
            <a:off x="6081556" y="5893268"/>
            <a:ext cx="298025" cy="3303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7</a:t>
            </a:r>
            <a:endParaRPr lang="zh-TW" altLang="en-US" dirty="0"/>
          </a:p>
        </p:txBody>
      </p:sp>
      <p:sp>
        <p:nvSpPr>
          <p:cNvPr id="23" name="矩形 22"/>
          <p:cNvSpPr/>
          <p:nvPr/>
        </p:nvSpPr>
        <p:spPr>
          <a:xfrm>
            <a:off x="7273684" y="5851432"/>
            <a:ext cx="298025" cy="3303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8</a:t>
            </a:r>
            <a:endParaRPr lang="zh-TW" altLang="en-US" dirty="0"/>
          </a:p>
        </p:txBody>
      </p:sp>
      <p:pic>
        <p:nvPicPr>
          <p:cNvPr id="25" name="內容版面配置區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502" y="2820967"/>
            <a:ext cx="3419451" cy="3419451"/>
          </a:xfrm>
          <a:prstGeom prst="rect">
            <a:avLst/>
          </a:prstGeom>
        </p:spPr>
      </p:pic>
      <p:sp>
        <p:nvSpPr>
          <p:cNvPr id="26" name="矩形 25"/>
          <p:cNvSpPr/>
          <p:nvPr/>
        </p:nvSpPr>
        <p:spPr>
          <a:xfrm>
            <a:off x="760502" y="3488279"/>
            <a:ext cx="298025" cy="3303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0</a:t>
            </a:r>
            <a:endParaRPr lang="zh-TW" altLang="en-US" dirty="0"/>
          </a:p>
        </p:txBody>
      </p:sp>
      <p:sp>
        <p:nvSpPr>
          <p:cNvPr id="27" name="矩形 26"/>
          <p:cNvSpPr/>
          <p:nvPr/>
        </p:nvSpPr>
        <p:spPr>
          <a:xfrm>
            <a:off x="1966945" y="3491920"/>
            <a:ext cx="298025" cy="3303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1</a:t>
            </a:r>
            <a:endParaRPr lang="zh-TW" altLang="en-US" dirty="0"/>
          </a:p>
        </p:txBody>
      </p:sp>
      <p:sp>
        <p:nvSpPr>
          <p:cNvPr id="28" name="矩形 27"/>
          <p:cNvSpPr/>
          <p:nvPr/>
        </p:nvSpPr>
        <p:spPr>
          <a:xfrm>
            <a:off x="3159075" y="3491920"/>
            <a:ext cx="298025" cy="3303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2</a:t>
            </a:r>
            <a:endParaRPr lang="zh-TW" altLang="en-US" dirty="0"/>
          </a:p>
        </p:txBody>
      </p:sp>
      <p:sp>
        <p:nvSpPr>
          <p:cNvPr id="29" name="矩形 28"/>
          <p:cNvSpPr/>
          <p:nvPr/>
        </p:nvSpPr>
        <p:spPr>
          <a:xfrm>
            <a:off x="760501" y="4699159"/>
            <a:ext cx="298025" cy="3303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3</a:t>
            </a:r>
            <a:endParaRPr lang="zh-TW" altLang="en-US" dirty="0"/>
          </a:p>
        </p:txBody>
      </p:sp>
      <p:sp>
        <p:nvSpPr>
          <p:cNvPr id="30" name="矩形 29"/>
          <p:cNvSpPr/>
          <p:nvPr/>
        </p:nvSpPr>
        <p:spPr>
          <a:xfrm>
            <a:off x="1959787" y="4711665"/>
            <a:ext cx="298025" cy="3303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4</a:t>
            </a:r>
            <a:endParaRPr lang="zh-TW" altLang="en-US" dirty="0"/>
          </a:p>
        </p:txBody>
      </p:sp>
      <p:sp>
        <p:nvSpPr>
          <p:cNvPr id="31" name="矩形 30"/>
          <p:cNvSpPr/>
          <p:nvPr/>
        </p:nvSpPr>
        <p:spPr>
          <a:xfrm>
            <a:off x="3159074" y="4699159"/>
            <a:ext cx="298025" cy="3303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5</a:t>
            </a:r>
            <a:endParaRPr lang="zh-TW" altLang="en-US" dirty="0"/>
          </a:p>
        </p:txBody>
      </p:sp>
      <p:sp>
        <p:nvSpPr>
          <p:cNvPr id="32" name="矩形 31"/>
          <p:cNvSpPr/>
          <p:nvPr/>
        </p:nvSpPr>
        <p:spPr>
          <a:xfrm>
            <a:off x="760500" y="5910039"/>
            <a:ext cx="298025" cy="3303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6</a:t>
            </a:r>
            <a:endParaRPr lang="zh-TW" altLang="en-US" dirty="0"/>
          </a:p>
        </p:txBody>
      </p:sp>
      <p:sp>
        <p:nvSpPr>
          <p:cNvPr id="33" name="矩形 32"/>
          <p:cNvSpPr/>
          <p:nvPr/>
        </p:nvSpPr>
        <p:spPr>
          <a:xfrm>
            <a:off x="1966945" y="5910039"/>
            <a:ext cx="298025" cy="3303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7</a:t>
            </a:r>
            <a:endParaRPr lang="zh-TW" altLang="en-US" dirty="0"/>
          </a:p>
        </p:txBody>
      </p:sp>
      <p:sp>
        <p:nvSpPr>
          <p:cNvPr id="34" name="矩形 33"/>
          <p:cNvSpPr/>
          <p:nvPr/>
        </p:nvSpPr>
        <p:spPr>
          <a:xfrm>
            <a:off x="3159073" y="5868203"/>
            <a:ext cx="298025" cy="3303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8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字方塊 34"/>
              <p:cNvSpPr txBox="1"/>
              <p:nvPr/>
            </p:nvSpPr>
            <p:spPr>
              <a:xfrm>
                <a:off x="1357358" y="1965890"/>
                <a:ext cx="2225738" cy="503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𝑎𝑟𝑔</m:t>
                      </m:r>
                      <m:func>
                        <m:func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400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lim>
                          </m:limLow>
                        </m:fName>
                        <m:e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e>
                      </m:func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5" name="文字方塊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7358" y="1965890"/>
                <a:ext cx="2225738" cy="50366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字方塊 35"/>
              <p:cNvSpPr txBox="1"/>
              <p:nvPr/>
            </p:nvSpPr>
            <p:spPr>
              <a:xfrm>
                <a:off x="4179953" y="1718894"/>
                <a:ext cx="4813239" cy="95455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𝑎𝑟𝑔</m:t>
                      </m:r>
                      <m:func>
                        <m:func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400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/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nary>
                            </m:e>
                          </m:d>
                        </m:e>
                      </m:func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6" name="文字方塊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9953" y="1718894"/>
                <a:ext cx="4813239" cy="95455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文字方塊 36"/>
          <p:cNvSpPr txBox="1"/>
          <p:nvPr/>
        </p:nvSpPr>
        <p:spPr>
          <a:xfrm>
            <a:off x="6964775" y="933450"/>
            <a:ext cx="17195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Over all pixel values</a:t>
            </a:r>
            <a:endParaRPr lang="zh-TW" altLang="en-US" sz="2400" dirty="0"/>
          </a:p>
        </p:txBody>
      </p:sp>
      <p:sp>
        <p:nvSpPr>
          <p:cNvPr id="38" name="矩形 37"/>
          <p:cNvSpPr/>
          <p:nvPr/>
        </p:nvSpPr>
        <p:spPr>
          <a:xfrm>
            <a:off x="7273684" y="1736553"/>
            <a:ext cx="1101690" cy="936897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06345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36" grpId="0"/>
      <p:bldP spid="37" grpId="0"/>
      <p:bldP spid="38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287" y="365126"/>
            <a:ext cx="7591425" cy="540067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840923" y="2839134"/>
            <a:ext cx="2473780" cy="2143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628649" y="5988733"/>
            <a:ext cx="8255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latin typeface="Lucida Grande"/>
              </a:rPr>
              <a:t>Karen </a:t>
            </a:r>
            <a:r>
              <a:rPr lang="en-US" altLang="zh-TW" dirty="0" err="1">
                <a:latin typeface="Lucida Grande"/>
              </a:rPr>
              <a:t>Simonyan</a:t>
            </a:r>
            <a:r>
              <a:rPr lang="en-US" altLang="zh-TW" dirty="0">
                <a:solidFill>
                  <a:srgbClr val="000000"/>
                </a:solidFill>
                <a:latin typeface="Lucida Grande"/>
              </a:rPr>
              <a:t>, </a:t>
            </a:r>
            <a:r>
              <a:rPr lang="en-US" altLang="zh-TW" dirty="0">
                <a:latin typeface="Lucida Grande"/>
              </a:rPr>
              <a:t>Andrea </a:t>
            </a:r>
            <a:r>
              <a:rPr lang="en-US" altLang="zh-TW" dirty="0" err="1">
                <a:latin typeface="Lucida Grande"/>
              </a:rPr>
              <a:t>Vedaldi</a:t>
            </a:r>
            <a:r>
              <a:rPr lang="en-US" altLang="zh-TW" dirty="0">
                <a:solidFill>
                  <a:srgbClr val="000000"/>
                </a:solidFill>
                <a:latin typeface="Lucida Grande"/>
              </a:rPr>
              <a:t>, </a:t>
            </a:r>
            <a:r>
              <a:rPr lang="en-US" altLang="zh-TW" dirty="0">
                <a:latin typeface="Lucida Grande"/>
              </a:rPr>
              <a:t>Andrew Zisserman, “</a:t>
            </a:r>
            <a:r>
              <a:rPr lang="en-US" altLang="zh-TW" dirty="0"/>
              <a:t>Deep Inside Convolutional Networks: </a:t>
            </a:r>
            <a:r>
              <a:rPr lang="en-US" altLang="zh-TW" dirty="0" err="1"/>
              <a:t>Visualising</a:t>
            </a:r>
            <a:r>
              <a:rPr lang="en-US" altLang="zh-TW" dirty="0"/>
              <a:t> Image Classification Models and Saliency Maps</a:t>
            </a:r>
            <a:r>
              <a:rPr lang="en-US" altLang="zh-TW" dirty="0">
                <a:latin typeface="Lucida Grande"/>
              </a:rPr>
              <a:t>”, ICLR, 2014</a:t>
            </a:r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808605" y="5588129"/>
            <a:ext cx="2473780" cy="2143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3314703" y="5599802"/>
            <a:ext cx="2473780" cy="2143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5893932" y="5576456"/>
            <a:ext cx="2473780" cy="2143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3379339" y="2839133"/>
            <a:ext cx="2473780" cy="2143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5853119" y="2832559"/>
            <a:ext cx="2473780" cy="2143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08125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9972" y="2031379"/>
            <a:ext cx="2728741" cy="3616664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6143" y="2045893"/>
            <a:ext cx="2636722" cy="3522834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49" y="2031379"/>
            <a:ext cx="2797177" cy="3616664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628649" y="5988733"/>
            <a:ext cx="8255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latin typeface="Lucida Grande"/>
              </a:rPr>
              <a:t>Karen </a:t>
            </a:r>
            <a:r>
              <a:rPr lang="en-US" altLang="zh-TW" dirty="0" err="1">
                <a:latin typeface="Lucida Grande"/>
              </a:rPr>
              <a:t>Simonyan</a:t>
            </a:r>
            <a:r>
              <a:rPr lang="en-US" altLang="zh-TW" dirty="0">
                <a:solidFill>
                  <a:srgbClr val="000000"/>
                </a:solidFill>
                <a:latin typeface="Lucida Grande"/>
              </a:rPr>
              <a:t>, </a:t>
            </a:r>
            <a:r>
              <a:rPr lang="en-US" altLang="zh-TW" dirty="0">
                <a:latin typeface="Lucida Grande"/>
              </a:rPr>
              <a:t>Andrea </a:t>
            </a:r>
            <a:r>
              <a:rPr lang="en-US" altLang="zh-TW" dirty="0" err="1">
                <a:latin typeface="Lucida Grande"/>
              </a:rPr>
              <a:t>Vedaldi</a:t>
            </a:r>
            <a:r>
              <a:rPr lang="en-US" altLang="zh-TW" dirty="0">
                <a:solidFill>
                  <a:srgbClr val="000000"/>
                </a:solidFill>
                <a:latin typeface="Lucida Grande"/>
              </a:rPr>
              <a:t>, </a:t>
            </a:r>
            <a:r>
              <a:rPr lang="en-US" altLang="zh-TW" dirty="0">
                <a:latin typeface="Lucida Grande"/>
              </a:rPr>
              <a:t>Andrew Zisserman, “</a:t>
            </a:r>
            <a:r>
              <a:rPr lang="en-US" altLang="zh-TW" dirty="0"/>
              <a:t>Deep Inside Convolutional Networks: </a:t>
            </a:r>
            <a:r>
              <a:rPr lang="en-US" altLang="zh-TW" dirty="0" err="1"/>
              <a:t>Visualising</a:t>
            </a:r>
            <a:r>
              <a:rPr lang="en-US" altLang="zh-TW" dirty="0"/>
              <a:t> Image Classification Models and Saliency Maps</a:t>
            </a:r>
            <a:r>
              <a:rPr lang="en-US" altLang="zh-TW" dirty="0">
                <a:latin typeface="Lucida Grande"/>
              </a:rPr>
              <a:t>”, ICLR, 2014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/>
              <p:cNvSpPr txBox="1"/>
              <p:nvPr/>
            </p:nvSpPr>
            <p:spPr>
              <a:xfrm>
                <a:off x="2540422" y="466219"/>
                <a:ext cx="1064330" cy="9408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|</m:t>
                      </m:r>
                      <m:f>
                        <m:f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TW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num>
                        <m:den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TW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den>
                      </m:f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|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0422" y="466219"/>
                <a:ext cx="1064330" cy="94083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橢圓 8"/>
          <p:cNvSpPr/>
          <p:nvPr/>
        </p:nvSpPr>
        <p:spPr>
          <a:xfrm>
            <a:off x="3771900" y="2374900"/>
            <a:ext cx="132080" cy="13208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4358104" y="505741"/>
                <a:ext cx="29464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zh-TW" sz="2400" dirty="0"/>
                  <a:t>: the predicted class of the model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8104" y="505741"/>
                <a:ext cx="2946400" cy="830997"/>
              </a:xfrm>
              <a:prstGeom prst="rect">
                <a:avLst/>
              </a:prstGeom>
              <a:blipFill>
                <a:blip r:embed="rId6"/>
                <a:stretch>
                  <a:fillRect l="-3313" t="-5882" b="-1617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/>
              <p:cNvSpPr txBox="1"/>
              <p:nvPr/>
            </p:nvSpPr>
            <p:spPr>
              <a:xfrm>
                <a:off x="2540422" y="2440940"/>
                <a:ext cx="1231478" cy="491417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/>
                  <a:t>Pixel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1" name="文字方塊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0422" y="2440940"/>
                <a:ext cx="1231478" cy="491417"/>
              </a:xfrm>
              <a:prstGeom prst="rect">
                <a:avLst/>
              </a:prstGeom>
              <a:blipFill>
                <a:blip r:embed="rId7"/>
                <a:stretch>
                  <a:fillRect l="-5911" t="-8537" b="-2073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箭號: 向右 11"/>
          <p:cNvSpPr/>
          <p:nvPr/>
        </p:nvSpPr>
        <p:spPr>
          <a:xfrm rot="16200000">
            <a:off x="4819781" y="1365015"/>
            <a:ext cx="647442" cy="5582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4" name="直線單箭頭接點 13"/>
          <p:cNvCxnSpPr>
            <a:cxnSpLocks/>
          </p:cNvCxnSpPr>
          <p:nvPr/>
        </p:nvCxnSpPr>
        <p:spPr>
          <a:xfrm flipH="1" flipV="1">
            <a:off x="3052634" y="1473094"/>
            <a:ext cx="704604" cy="90180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6106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  <p:bldP spid="10" grpId="0"/>
      <p:bldP spid="11" grpId="0" animBg="1"/>
      <p:bldP spid="1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Why CNN for Image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825215"/>
            <a:ext cx="7886700" cy="4351338"/>
          </a:xfrm>
        </p:spPr>
        <p:txBody>
          <a:bodyPr/>
          <a:lstStyle/>
          <a:p>
            <a:r>
              <a:rPr lang="en-US" altLang="zh-TW" dirty="0"/>
              <a:t>Subsampling</a:t>
            </a:r>
            <a:r>
              <a:rPr lang="zh-TW" altLang="en-US" dirty="0"/>
              <a:t> </a:t>
            </a:r>
            <a:r>
              <a:rPr lang="en-US" altLang="zh-TW" dirty="0"/>
              <a:t>the pixels will not change the object</a:t>
            </a:r>
            <a:endParaRPr lang="zh-TW" altLang="en-US" dirty="0"/>
          </a:p>
        </p:txBody>
      </p:sp>
      <p:pic>
        <p:nvPicPr>
          <p:cNvPr id="16386" name="Picture 2" descr="http://insider.si.edu/wordpress/wp-content/uploads/2016/04/Mountain_Bluebir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593" y="2924264"/>
            <a:ext cx="3336080" cy="2259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://insider.si.edu/wordpress/wp-content/uploads/2016/04/Mountain_Bluebird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2553" y="3433773"/>
            <a:ext cx="1756743" cy="1190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向右箭號 3"/>
          <p:cNvSpPr/>
          <p:nvPr/>
        </p:nvSpPr>
        <p:spPr>
          <a:xfrm>
            <a:off x="4397010" y="3627332"/>
            <a:ext cx="1860668" cy="80293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4291673" y="4424983"/>
            <a:ext cx="20755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srgbClr val="FF0000"/>
                </a:solidFill>
              </a:rPr>
              <a:t>subsampling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1876147" y="2408420"/>
            <a:ext cx="14949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bird</a:t>
            </a:r>
            <a:endParaRPr lang="zh-TW" altLang="en-US" sz="2800" dirty="0"/>
          </a:p>
        </p:txBody>
      </p:sp>
      <p:sp>
        <p:nvSpPr>
          <p:cNvPr id="9" name="文字方塊 8"/>
          <p:cNvSpPr txBox="1"/>
          <p:nvPr/>
        </p:nvSpPr>
        <p:spPr>
          <a:xfrm>
            <a:off x="6603438" y="2899949"/>
            <a:ext cx="14949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bird</a:t>
            </a:r>
            <a:endParaRPr lang="zh-TW" altLang="en-US" sz="2800" dirty="0"/>
          </a:p>
        </p:txBody>
      </p:sp>
      <p:sp>
        <p:nvSpPr>
          <p:cNvPr id="8" name="文字方塊 7"/>
          <p:cNvSpPr txBox="1"/>
          <p:nvPr/>
        </p:nvSpPr>
        <p:spPr>
          <a:xfrm>
            <a:off x="780108" y="5511515"/>
            <a:ext cx="70231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We can subsample the pixels to make image smaller</a:t>
            </a:r>
            <a:endParaRPr lang="zh-TW" altLang="en-US" sz="2400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1876147" y="6021005"/>
            <a:ext cx="70231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Less parameters for the network to process the image</a:t>
            </a:r>
            <a:endParaRPr lang="zh-TW" altLang="en-US" sz="2400" dirty="0"/>
          </a:p>
        </p:txBody>
      </p:sp>
      <p:sp>
        <p:nvSpPr>
          <p:cNvPr id="12" name="向右箭號 11"/>
          <p:cNvSpPr/>
          <p:nvPr/>
        </p:nvSpPr>
        <p:spPr>
          <a:xfrm>
            <a:off x="955593" y="6021005"/>
            <a:ext cx="920554" cy="48287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57835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  <p:bldP spid="7" grpId="0"/>
      <p:bldP spid="9" grpId="0"/>
      <p:bldP spid="8" grpId="0"/>
      <p:bldP spid="13" grpId="0"/>
      <p:bldP spid="12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2" descr="http://aikorea.org/cs231n/assets/cnnvis/occlude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829" y="630465"/>
            <a:ext cx="7286172" cy="4816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內容版面配置區 2"/>
          <p:cNvSpPr txBox="1">
            <a:spLocks/>
          </p:cNvSpPr>
          <p:nvPr/>
        </p:nvSpPr>
        <p:spPr>
          <a:xfrm>
            <a:off x="1931011" y="2740819"/>
            <a:ext cx="5915025" cy="3263504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TW" altLang="en-US" sz="2100"/>
          </a:p>
        </p:txBody>
      </p:sp>
      <p:sp>
        <p:nvSpPr>
          <p:cNvPr id="7" name="矩形 6"/>
          <p:cNvSpPr/>
          <p:nvPr/>
        </p:nvSpPr>
        <p:spPr>
          <a:xfrm>
            <a:off x="841829" y="3038766"/>
            <a:ext cx="2473780" cy="25331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3167901" y="3076955"/>
            <a:ext cx="2473780" cy="25331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5641680" y="3038765"/>
            <a:ext cx="2699499" cy="25331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663886" y="6121705"/>
            <a:ext cx="790913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rgbClr val="222222"/>
                </a:solidFill>
                <a:latin typeface="Arial" panose="020B0604020202020204" pitchFamily="34" charset="0"/>
              </a:rPr>
              <a:t>Reference: </a:t>
            </a:r>
            <a:r>
              <a:rPr lang="en-US" altLang="zh-TW" dirty="0" err="1">
                <a:solidFill>
                  <a:srgbClr val="222222"/>
                </a:solidFill>
                <a:latin typeface="Arial" panose="020B0604020202020204" pitchFamily="34" charset="0"/>
              </a:rPr>
              <a:t>Zeiler</a:t>
            </a:r>
            <a:r>
              <a:rPr lang="en-US" altLang="zh-TW" dirty="0">
                <a:solidFill>
                  <a:srgbClr val="222222"/>
                </a:solidFill>
                <a:latin typeface="Arial" panose="020B0604020202020204" pitchFamily="34" charset="0"/>
              </a:rPr>
              <a:t>, M. D., &amp; Fergus, R. (2014). Visualizing and understanding convolutional networks. In </a:t>
            </a:r>
            <a:r>
              <a:rPr lang="en-US" altLang="zh-TW" i="1" dirty="0">
                <a:solidFill>
                  <a:srgbClr val="222222"/>
                </a:solidFill>
                <a:latin typeface="Arial" panose="020B0604020202020204" pitchFamily="34" charset="0"/>
              </a:rPr>
              <a:t>Computer Vision–ECCV 2014</a:t>
            </a:r>
            <a:r>
              <a:rPr lang="en-US" altLang="zh-TW" dirty="0">
                <a:solidFill>
                  <a:srgbClr val="222222"/>
                </a:solidFill>
                <a:latin typeface="Arial" panose="020B0604020202020204" pitchFamily="34" charset="0"/>
              </a:rPr>
              <a:t> (pp. 818-833)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68670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Deep Dream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Given a photo, machine adds what it sees ……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6821" y="2411662"/>
            <a:ext cx="5850356" cy="3900237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2982291" y="6311242"/>
            <a:ext cx="33493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http://deepdreamgenerator.com/</a:t>
            </a: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1209" y="592254"/>
            <a:ext cx="1481892" cy="987928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6087842" y="613254"/>
            <a:ext cx="1551194" cy="945927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endParaRPr lang="zh-TW" altLang="en-US" sz="2800" dirty="0"/>
          </a:p>
        </p:txBody>
      </p:sp>
      <p:sp>
        <p:nvSpPr>
          <p:cNvPr id="9" name="向下箭號 10"/>
          <p:cNvSpPr/>
          <p:nvPr/>
        </p:nvSpPr>
        <p:spPr>
          <a:xfrm rot="16200000">
            <a:off x="5618269" y="879594"/>
            <a:ext cx="493366" cy="413246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/>
          <p:cNvSpPr txBox="1"/>
          <p:nvPr/>
        </p:nvSpPr>
        <p:spPr>
          <a:xfrm>
            <a:off x="6255199" y="204439"/>
            <a:ext cx="12164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CNN</a:t>
            </a:r>
            <a:endParaRPr lang="zh-TW" altLang="en-US" sz="2400" dirty="0"/>
          </a:p>
        </p:txBody>
      </p:sp>
      <p:sp>
        <p:nvSpPr>
          <p:cNvPr id="12" name="矩形 11"/>
          <p:cNvSpPr/>
          <p:nvPr/>
        </p:nvSpPr>
        <p:spPr>
          <a:xfrm>
            <a:off x="6989515" y="722337"/>
            <a:ext cx="293028" cy="73461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/>
              <p:cNvSpPr txBox="1"/>
              <p:nvPr/>
            </p:nvSpPr>
            <p:spPr>
              <a:xfrm>
                <a:off x="7696184" y="2281033"/>
                <a:ext cx="959943" cy="13606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3.9</m:t>
                              </m:r>
                            </m:e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−1.5</m:t>
                              </m:r>
                            </m:e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2.3</m:t>
                              </m:r>
                            </m:e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3" name="文字方塊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6184" y="2281033"/>
                <a:ext cx="959943" cy="136062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手繪多邊形: 圖案 13"/>
          <p:cNvSpPr/>
          <p:nvPr/>
        </p:nvSpPr>
        <p:spPr>
          <a:xfrm>
            <a:off x="7168243" y="1121511"/>
            <a:ext cx="1028700" cy="1148159"/>
          </a:xfrm>
          <a:custGeom>
            <a:avLst/>
            <a:gdLst>
              <a:gd name="connsiteX0" fmla="*/ 0 w 1028700"/>
              <a:gd name="connsiteY0" fmla="*/ 0 h 1273628"/>
              <a:gd name="connsiteX1" fmla="*/ 832757 w 1028700"/>
              <a:gd name="connsiteY1" fmla="*/ 424543 h 1273628"/>
              <a:gd name="connsiteX2" fmla="*/ 1028700 w 1028700"/>
              <a:gd name="connsiteY2" fmla="*/ 1273628 h 1273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28700" h="1273628">
                <a:moveTo>
                  <a:pt x="0" y="0"/>
                </a:moveTo>
                <a:cubicBezTo>
                  <a:pt x="330653" y="106136"/>
                  <a:pt x="661307" y="212272"/>
                  <a:pt x="832757" y="424543"/>
                </a:cubicBezTo>
                <a:cubicBezTo>
                  <a:pt x="1004207" y="636814"/>
                  <a:pt x="1016453" y="955221"/>
                  <a:pt x="1028700" y="1273628"/>
                </a:cubicBezTo>
              </a:path>
            </a:pathLst>
          </a:custGeom>
          <a:noFill/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字方塊 14"/>
          <p:cNvSpPr txBox="1"/>
          <p:nvPr/>
        </p:nvSpPr>
        <p:spPr>
          <a:xfrm>
            <a:off x="4404448" y="644947"/>
            <a:ext cx="1147032" cy="83099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Modify image</a:t>
            </a:r>
            <a:endParaRPr lang="zh-TW" altLang="en-US" sz="2400" dirty="0"/>
          </a:p>
        </p:txBody>
      </p:sp>
      <p:sp>
        <p:nvSpPr>
          <p:cNvPr id="16" name="箭號: 向右 15"/>
          <p:cNvSpPr/>
          <p:nvPr/>
        </p:nvSpPr>
        <p:spPr>
          <a:xfrm rot="16200000">
            <a:off x="8544759" y="2223883"/>
            <a:ext cx="339195" cy="375557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箭號: 向右 16"/>
          <p:cNvSpPr/>
          <p:nvPr/>
        </p:nvSpPr>
        <p:spPr>
          <a:xfrm rot="16200000">
            <a:off x="8549858" y="2943166"/>
            <a:ext cx="339195" cy="375557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箭號: 向右 17"/>
          <p:cNvSpPr/>
          <p:nvPr/>
        </p:nvSpPr>
        <p:spPr>
          <a:xfrm rot="5400000" flipV="1">
            <a:off x="8549858" y="2603971"/>
            <a:ext cx="339195" cy="375557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文字方塊 18"/>
          <p:cNvSpPr txBox="1"/>
          <p:nvPr/>
        </p:nvSpPr>
        <p:spPr>
          <a:xfrm>
            <a:off x="2653336" y="4914719"/>
            <a:ext cx="4007224" cy="461665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400" dirty="0"/>
              <a:t>CNN exaggerates what it sees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352334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1" grpId="0"/>
      <p:bldP spid="12" grpId="0" animBg="1"/>
      <p:bldP spid="13" grpId="0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Deep Dream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Given a photo, machine adds what it sees ……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6821" y="2411662"/>
            <a:ext cx="5850356" cy="3900237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2982291" y="6311242"/>
            <a:ext cx="33493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http://deepdreamgenerator.com/</a:t>
            </a:r>
          </a:p>
        </p:txBody>
      </p:sp>
      <p:pic>
        <p:nvPicPr>
          <p:cNvPr id="6" name="內容版面配置區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6821" y="2411662"/>
            <a:ext cx="5850356" cy="3900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538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Deep Style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Given a photo, make its style like famous paintings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7037" y="2442026"/>
            <a:ext cx="4954139" cy="330276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4903" y="3860739"/>
            <a:ext cx="1752546" cy="2210052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3247554" y="6311899"/>
            <a:ext cx="29652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https://dreamscopeapp.com/</a:t>
            </a:r>
          </a:p>
        </p:txBody>
      </p:sp>
    </p:spTree>
    <p:extLst>
      <p:ext uri="{BB962C8B-B14F-4D97-AF65-F5344CB8AC3E}">
        <p14:creationId xmlns:p14="http://schemas.microsoft.com/office/powerpoint/2010/main" val="2934617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Deep Style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Given a photo, make its style like famous paintings</a:t>
            </a:r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3247554" y="6311899"/>
            <a:ext cx="29652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https://dreamscopeapp.com/</a:t>
            </a:r>
          </a:p>
        </p:txBody>
      </p:sp>
      <p:pic>
        <p:nvPicPr>
          <p:cNvPr id="8" name="內容版面配置區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2945" y="2489424"/>
            <a:ext cx="5358109" cy="3572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761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33555" y="-269168"/>
            <a:ext cx="3241221" cy="1325563"/>
          </a:xfrm>
        </p:spPr>
        <p:txBody>
          <a:bodyPr>
            <a:normAutofit/>
          </a:bodyPr>
          <a:lstStyle/>
          <a:p>
            <a:r>
              <a:rPr lang="en-US" altLang="zh-TW" sz="3200" b="1" i="1" u="sng" dirty="0"/>
              <a:t>Deep Style</a:t>
            </a:r>
            <a:endParaRPr lang="zh-TW" altLang="en-US" sz="3200" b="1" i="1" u="sng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0235" y="400865"/>
            <a:ext cx="2476504" cy="1651003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0830" y="315273"/>
            <a:ext cx="1369698" cy="1727261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2893287" y="2397008"/>
            <a:ext cx="1930400" cy="52322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CNN</a:t>
            </a:r>
            <a:endParaRPr lang="zh-TW" altLang="en-US" sz="2800" dirty="0"/>
          </a:p>
        </p:txBody>
      </p:sp>
      <p:sp>
        <p:nvSpPr>
          <p:cNvPr id="7" name="文字方塊 6"/>
          <p:cNvSpPr txBox="1"/>
          <p:nvPr/>
        </p:nvSpPr>
        <p:spPr>
          <a:xfrm>
            <a:off x="6460479" y="2382683"/>
            <a:ext cx="1930400" cy="52322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CNN</a:t>
            </a:r>
            <a:endParaRPr lang="zh-TW" altLang="en-US" sz="2800" dirty="0"/>
          </a:p>
        </p:txBody>
      </p:sp>
      <p:sp>
        <p:nvSpPr>
          <p:cNvPr id="8" name="文字方塊 7"/>
          <p:cNvSpPr txBox="1"/>
          <p:nvPr/>
        </p:nvSpPr>
        <p:spPr>
          <a:xfrm>
            <a:off x="3107475" y="3253573"/>
            <a:ext cx="1502024" cy="523220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content</a:t>
            </a:r>
            <a:endParaRPr lang="zh-TW" altLang="en-US" sz="2800" dirty="0"/>
          </a:p>
        </p:txBody>
      </p:sp>
      <p:sp>
        <p:nvSpPr>
          <p:cNvPr id="10" name="文字方塊 9"/>
          <p:cNvSpPr txBox="1"/>
          <p:nvPr/>
        </p:nvSpPr>
        <p:spPr>
          <a:xfrm>
            <a:off x="6674667" y="3246052"/>
            <a:ext cx="1502024" cy="5232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style</a:t>
            </a:r>
            <a:endParaRPr lang="zh-TW" altLang="en-US" sz="2800" dirty="0"/>
          </a:p>
        </p:txBody>
      </p:sp>
      <p:sp>
        <p:nvSpPr>
          <p:cNvPr id="11" name="向下箭號 10"/>
          <p:cNvSpPr/>
          <p:nvPr/>
        </p:nvSpPr>
        <p:spPr>
          <a:xfrm>
            <a:off x="3444830" y="1990925"/>
            <a:ext cx="827314" cy="391758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向下箭號 11"/>
          <p:cNvSpPr/>
          <p:nvPr/>
        </p:nvSpPr>
        <p:spPr>
          <a:xfrm>
            <a:off x="3444830" y="2910363"/>
            <a:ext cx="827314" cy="391758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向下箭號 12"/>
          <p:cNvSpPr/>
          <p:nvPr/>
        </p:nvSpPr>
        <p:spPr>
          <a:xfrm>
            <a:off x="7040336" y="1990925"/>
            <a:ext cx="827314" cy="391758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向下箭號 13"/>
          <p:cNvSpPr/>
          <p:nvPr/>
        </p:nvSpPr>
        <p:spPr>
          <a:xfrm>
            <a:off x="7040336" y="2910363"/>
            <a:ext cx="827314" cy="391758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5" name="內容版面配置區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603" y="4911785"/>
            <a:ext cx="2595744" cy="1730496"/>
          </a:xfrm>
          <a:prstGeom prst="rect">
            <a:avLst/>
          </a:prstGeom>
        </p:spPr>
      </p:pic>
      <p:sp>
        <p:nvSpPr>
          <p:cNvPr id="16" name="文字方塊 15"/>
          <p:cNvSpPr txBox="1"/>
          <p:nvPr/>
        </p:nvSpPr>
        <p:spPr>
          <a:xfrm>
            <a:off x="4810430" y="4932422"/>
            <a:ext cx="1930400" cy="52322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CNN</a:t>
            </a:r>
            <a:endParaRPr lang="zh-TW" altLang="en-US" sz="2800" dirty="0"/>
          </a:p>
        </p:txBody>
      </p:sp>
      <p:sp>
        <p:nvSpPr>
          <p:cNvPr id="17" name="文字方塊 16"/>
          <p:cNvSpPr txBox="1"/>
          <p:nvPr/>
        </p:nvSpPr>
        <p:spPr>
          <a:xfrm>
            <a:off x="5565173" y="5952848"/>
            <a:ext cx="4209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b="1" dirty="0">
                <a:solidFill>
                  <a:srgbClr val="FF0000"/>
                </a:solidFill>
              </a:rPr>
              <a:t>?</a:t>
            </a:r>
            <a:endParaRPr lang="zh-TW" altLang="en-US" sz="3200" b="1" dirty="0">
              <a:solidFill>
                <a:srgbClr val="FF0000"/>
              </a:solidFill>
            </a:endParaRPr>
          </a:p>
        </p:txBody>
      </p:sp>
      <p:sp>
        <p:nvSpPr>
          <p:cNvPr id="18" name="向下箭號 17"/>
          <p:cNvSpPr/>
          <p:nvPr/>
        </p:nvSpPr>
        <p:spPr>
          <a:xfrm rot="10800000">
            <a:off x="5361973" y="5506027"/>
            <a:ext cx="827314" cy="391758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0" name="直線單箭頭接點 19"/>
          <p:cNvCxnSpPr>
            <a:stCxn id="16" idx="0"/>
            <a:endCxn id="8" idx="2"/>
          </p:cNvCxnSpPr>
          <p:nvPr/>
        </p:nvCxnSpPr>
        <p:spPr>
          <a:xfrm flipH="1" flipV="1">
            <a:off x="3858487" y="3776793"/>
            <a:ext cx="1917143" cy="1155629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/>
          <p:cNvCxnSpPr>
            <a:stCxn id="16" idx="0"/>
          </p:cNvCxnSpPr>
          <p:nvPr/>
        </p:nvCxnSpPr>
        <p:spPr>
          <a:xfrm flipV="1">
            <a:off x="5775630" y="3783368"/>
            <a:ext cx="1678364" cy="1149054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133555" y="3362722"/>
            <a:ext cx="275517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dirty="0">
                <a:solidFill>
                  <a:srgbClr val="000000"/>
                </a:solidFill>
                <a:latin typeface="Lucida Grande"/>
              </a:rPr>
              <a:t>A Neural Algorithm of Artistic Style</a:t>
            </a:r>
          </a:p>
          <a:p>
            <a:r>
              <a:rPr lang="en-US" altLang="zh-TW" dirty="0">
                <a:solidFill>
                  <a:srgbClr val="000000"/>
                </a:solidFill>
                <a:latin typeface="Lucida Grande"/>
              </a:rPr>
              <a:t>https://arxiv.org/abs/1508.06576</a:t>
            </a:r>
            <a:endParaRPr lang="en-US" altLang="zh-TW" i="0" dirty="0">
              <a:solidFill>
                <a:srgbClr val="000000"/>
              </a:solidFill>
              <a:effectLst/>
              <a:latin typeface="Lucida Grande"/>
            </a:endParaRPr>
          </a:p>
        </p:txBody>
      </p:sp>
    </p:spTree>
    <p:extLst>
      <p:ext uri="{BB962C8B-B14F-4D97-AF65-F5344CB8AC3E}">
        <p14:creationId xmlns:p14="http://schemas.microsoft.com/office/powerpoint/2010/main" val="56280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6" grpId="0" animBg="1"/>
      <p:bldP spid="17" grpId="0"/>
      <p:bldP spid="18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6" descr="http://lgs.tw/img/xp1.png.pagespeed.ic.NzL0vritbc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79519" y="1531580"/>
            <a:ext cx="2566207" cy="2765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More Application: Playing Go</a:t>
            </a:r>
            <a:endParaRPr lang="zh-TW" altLang="en-US" dirty="0"/>
          </a:p>
        </p:txBody>
      </p:sp>
      <p:sp>
        <p:nvSpPr>
          <p:cNvPr id="6" name="矩形 5"/>
          <p:cNvSpPr/>
          <p:nvPr/>
        </p:nvSpPr>
        <p:spPr>
          <a:xfrm>
            <a:off x="4066707" y="2256594"/>
            <a:ext cx="1719619" cy="1244051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Network</a:t>
            </a:r>
            <a:endParaRPr lang="zh-TW" altLang="en-US" sz="2800" dirty="0"/>
          </a:p>
        </p:txBody>
      </p:sp>
      <p:sp>
        <p:nvSpPr>
          <p:cNvPr id="7" name="向右箭號 6"/>
          <p:cNvSpPr/>
          <p:nvPr/>
        </p:nvSpPr>
        <p:spPr>
          <a:xfrm>
            <a:off x="3524348" y="2598076"/>
            <a:ext cx="423081" cy="56108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向右箭號 7"/>
          <p:cNvSpPr/>
          <p:nvPr/>
        </p:nvSpPr>
        <p:spPr>
          <a:xfrm>
            <a:off x="5956294" y="2598076"/>
            <a:ext cx="423081" cy="56108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1" name="群組 10"/>
          <p:cNvGrpSpPr/>
          <p:nvPr/>
        </p:nvGrpSpPr>
        <p:grpSpPr>
          <a:xfrm>
            <a:off x="6488008" y="2275124"/>
            <a:ext cx="1596788" cy="1234764"/>
            <a:chOff x="6737868" y="2183226"/>
            <a:chExt cx="1596788" cy="1234764"/>
          </a:xfrm>
        </p:grpSpPr>
        <p:sp>
          <p:nvSpPr>
            <p:cNvPr id="9" name="文字方塊 8"/>
            <p:cNvSpPr txBox="1"/>
            <p:nvPr/>
          </p:nvSpPr>
          <p:spPr>
            <a:xfrm>
              <a:off x="6824399" y="2586993"/>
              <a:ext cx="14097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(19 x 19 positions)</a:t>
              </a:r>
              <a:endParaRPr lang="zh-TW" altLang="en-US" sz="2400" dirty="0"/>
            </a:p>
          </p:txBody>
        </p:sp>
        <p:sp>
          <p:nvSpPr>
            <p:cNvPr id="10" name="文字方塊 9"/>
            <p:cNvSpPr txBox="1"/>
            <p:nvPr/>
          </p:nvSpPr>
          <p:spPr>
            <a:xfrm>
              <a:off x="6737868" y="2183226"/>
              <a:ext cx="159678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Next move</a:t>
              </a:r>
              <a:endParaRPr lang="zh-TW" altLang="en-US" sz="2400" dirty="0"/>
            </a:p>
          </p:txBody>
        </p:sp>
      </p:grpSp>
      <p:sp>
        <p:nvSpPr>
          <p:cNvPr id="13" name="文字方塊 12"/>
          <p:cNvSpPr txBox="1"/>
          <p:nvPr/>
        </p:nvSpPr>
        <p:spPr>
          <a:xfrm>
            <a:off x="1080076" y="4179098"/>
            <a:ext cx="27155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19 x 19 vector</a:t>
            </a:r>
            <a:endParaRPr lang="zh-TW" altLang="en-US" sz="2400" dirty="0"/>
          </a:p>
        </p:txBody>
      </p:sp>
      <p:sp>
        <p:nvSpPr>
          <p:cNvPr id="14" name="文字方塊 13"/>
          <p:cNvSpPr txBox="1"/>
          <p:nvPr/>
        </p:nvSpPr>
        <p:spPr>
          <a:xfrm>
            <a:off x="1576137" y="4775699"/>
            <a:ext cx="17234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Black: 1</a:t>
            </a:r>
            <a:endParaRPr lang="zh-TW" altLang="en-US" sz="2400" dirty="0"/>
          </a:p>
        </p:txBody>
      </p:sp>
      <p:sp>
        <p:nvSpPr>
          <p:cNvPr id="15" name="文字方塊 14"/>
          <p:cNvSpPr txBox="1"/>
          <p:nvPr/>
        </p:nvSpPr>
        <p:spPr>
          <a:xfrm>
            <a:off x="1576137" y="5224864"/>
            <a:ext cx="17234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white: -1</a:t>
            </a:r>
            <a:endParaRPr lang="zh-TW" altLang="en-US" sz="2400" dirty="0"/>
          </a:p>
        </p:txBody>
      </p:sp>
      <p:sp>
        <p:nvSpPr>
          <p:cNvPr id="16" name="文字方塊 15"/>
          <p:cNvSpPr txBox="1"/>
          <p:nvPr/>
        </p:nvSpPr>
        <p:spPr>
          <a:xfrm>
            <a:off x="1576137" y="5674029"/>
            <a:ext cx="17234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none: 0</a:t>
            </a:r>
            <a:endParaRPr lang="zh-TW" altLang="en-US" sz="2400" dirty="0"/>
          </a:p>
        </p:txBody>
      </p:sp>
      <p:sp>
        <p:nvSpPr>
          <p:cNvPr id="17" name="文字方塊 16"/>
          <p:cNvSpPr txBox="1"/>
          <p:nvPr/>
        </p:nvSpPr>
        <p:spPr>
          <a:xfrm>
            <a:off x="5895070" y="3835717"/>
            <a:ext cx="27155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19 x 19 vector</a:t>
            </a:r>
            <a:endParaRPr lang="zh-TW" altLang="en-US" sz="2400" dirty="0"/>
          </a:p>
        </p:txBody>
      </p:sp>
      <p:sp>
        <p:nvSpPr>
          <p:cNvPr id="18" name="文字方塊 17"/>
          <p:cNvSpPr txBox="1"/>
          <p:nvPr/>
        </p:nvSpPr>
        <p:spPr>
          <a:xfrm>
            <a:off x="3680602" y="4623211"/>
            <a:ext cx="4929997" cy="954107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Fully-connected feedforward network can be used</a:t>
            </a:r>
            <a:endParaRPr lang="zh-TW" altLang="en-US" sz="2800" dirty="0"/>
          </a:p>
        </p:txBody>
      </p:sp>
      <p:sp>
        <p:nvSpPr>
          <p:cNvPr id="19" name="文字方塊 18"/>
          <p:cNvSpPr txBox="1"/>
          <p:nvPr/>
        </p:nvSpPr>
        <p:spPr>
          <a:xfrm>
            <a:off x="3680603" y="5669311"/>
            <a:ext cx="4929996" cy="5232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But CNN performs much better.</a:t>
            </a:r>
            <a:endParaRPr lang="zh-TW" altLang="en-US" sz="2800" dirty="0"/>
          </a:p>
        </p:txBody>
      </p:sp>
      <p:sp>
        <p:nvSpPr>
          <p:cNvPr id="20" name="文字方塊 19"/>
          <p:cNvSpPr txBox="1"/>
          <p:nvPr/>
        </p:nvSpPr>
        <p:spPr>
          <a:xfrm>
            <a:off x="1322810" y="3766348"/>
            <a:ext cx="1976733" cy="830997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19 x 19 matrix (image)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800534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3" grpId="0"/>
      <p:bldP spid="14" grpId="0"/>
      <p:bldP spid="15" grpId="0"/>
      <p:bldP spid="16" grpId="0"/>
      <p:bldP spid="17" grpId="0"/>
      <p:bldP spid="18" grpId="0" animBg="1"/>
      <p:bldP spid="19" grpId="0" animBg="1"/>
      <p:bldP spid="20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More Application: Playing Go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4157098" y="2834756"/>
            <a:ext cx="1469410" cy="956506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CNN</a:t>
            </a:r>
            <a:endParaRPr lang="zh-TW" altLang="en-US" sz="2800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372" y="2358055"/>
            <a:ext cx="2162176" cy="1963531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492" y="4459703"/>
            <a:ext cx="2190056" cy="190776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4153803" y="4935330"/>
            <a:ext cx="1469410" cy="956506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CNN</a:t>
            </a:r>
            <a:endParaRPr lang="zh-TW" altLang="en-US" sz="2800" dirty="0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4798" y="2400474"/>
            <a:ext cx="330109" cy="1706604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92128" y="2425734"/>
            <a:ext cx="310091" cy="1689680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92128" y="4568743"/>
            <a:ext cx="310091" cy="1689680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4797" y="4582262"/>
            <a:ext cx="330109" cy="1706604"/>
          </a:xfrm>
          <a:prstGeom prst="rect">
            <a:avLst/>
          </a:prstGeom>
        </p:spPr>
      </p:pic>
      <p:sp>
        <p:nvSpPr>
          <p:cNvPr id="15" name="向右箭號 14"/>
          <p:cNvSpPr/>
          <p:nvPr/>
        </p:nvSpPr>
        <p:spPr>
          <a:xfrm>
            <a:off x="3557199" y="3065359"/>
            <a:ext cx="520700" cy="4953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向右箭號 15"/>
          <p:cNvSpPr/>
          <p:nvPr/>
        </p:nvSpPr>
        <p:spPr>
          <a:xfrm>
            <a:off x="5749168" y="3065359"/>
            <a:ext cx="520700" cy="4953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向右箭號 16"/>
          <p:cNvSpPr/>
          <p:nvPr/>
        </p:nvSpPr>
        <p:spPr>
          <a:xfrm>
            <a:off x="3524849" y="5187914"/>
            <a:ext cx="520700" cy="4953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向右箭號 17"/>
          <p:cNvSpPr/>
          <p:nvPr/>
        </p:nvSpPr>
        <p:spPr>
          <a:xfrm>
            <a:off x="5768711" y="5187914"/>
            <a:ext cx="520700" cy="4953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文字方塊 18"/>
          <p:cNvSpPr txBox="1"/>
          <p:nvPr/>
        </p:nvSpPr>
        <p:spPr>
          <a:xfrm>
            <a:off x="2092363" y="1428344"/>
            <a:ext cx="21735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record of previous plays</a:t>
            </a:r>
            <a:endParaRPr lang="zh-TW" altLang="en-US" sz="2400" dirty="0"/>
          </a:p>
        </p:txBody>
      </p:sp>
      <p:sp>
        <p:nvSpPr>
          <p:cNvPr id="21" name="文字方塊 20"/>
          <p:cNvSpPr txBox="1"/>
          <p:nvPr/>
        </p:nvSpPr>
        <p:spPr>
          <a:xfrm>
            <a:off x="6809837" y="2488835"/>
            <a:ext cx="206033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Target:</a:t>
            </a:r>
          </a:p>
          <a:p>
            <a:r>
              <a:rPr lang="en-US" altLang="zh-TW" sz="2800" dirty="0"/>
              <a:t>“</a:t>
            </a:r>
            <a:r>
              <a:rPr lang="zh-TW" altLang="en-US" sz="2800" dirty="0"/>
              <a:t>天元</a:t>
            </a:r>
            <a:r>
              <a:rPr lang="en-US" altLang="zh-TW" sz="2800" dirty="0"/>
              <a:t>”</a:t>
            </a:r>
            <a:r>
              <a:rPr lang="zh-TW" altLang="en-US" sz="2800" dirty="0"/>
              <a:t> </a:t>
            </a:r>
            <a:r>
              <a:rPr lang="en-US" altLang="zh-TW" sz="2800" dirty="0"/>
              <a:t>= 1</a:t>
            </a:r>
          </a:p>
          <a:p>
            <a:r>
              <a:rPr lang="en-US" altLang="zh-TW" sz="2800" dirty="0"/>
              <a:t>else = 0</a:t>
            </a:r>
            <a:endParaRPr lang="zh-TW" altLang="en-US" sz="2800" dirty="0"/>
          </a:p>
        </p:txBody>
      </p:sp>
      <p:sp>
        <p:nvSpPr>
          <p:cNvPr id="22" name="文字方塊 21"/>
          <p:cNvSpPr txBox="1"/>
          <p:nvPr/>
        </p:nvSpPr>
        <p:spPr>
          <a:xfrm>
            <a:off x="6809837" y="4743066"/>
            <a:ext cx="206033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Target:</a:t>
            </a:r>
          </a:p>
          <a:p>
            <a:r>
              <a:rPr lang="en-US" altLang="zh-TW" sz="2800" dirty="0"/>
              <a:t>“</a:t>
            </a:r>
            <a:r>
              <a:rPr lang="zh-TW" altLang="en-US" sz="2800" dirty="0"/>
              <a:t>五之 </a:t>
            </a:r>
            <a:r>
              <a:rPr lang="en-US" altLang="zh-TW" sz="2800" dirty="0"/>
              <a:t>5”</a:t>
            </a:r>
            <a:r>
              <a:rPr lang="zh-TW" altLang="en-US" sz="2800" dirty="0"/>
              <a:t> </a:t>
            </a:r>
            <a:r>
              <a:rPr lang="en-US" altLang="zh-TW" sz="2800" dirty="0"/>
              <a:t>= 1</a:t>
            </a:r>
          </a:p>
          <a:p>
            <a:r>
              <a:rPr lang="en-US" altLang="zh-TW" sz="2800" dirty="0"/>
              <a:t>else = 0</a:t>
            </a:r>
            <a:endParaRPr lang="zh-TW" altLang="en-US" sz="2800" dirty="0"/>
          </a:p>
        </p:txBody>
      </p:sp>
      <p:sp>
        <p:nvSpPr>
          <p:cNvPr id="3" name="文字方塊 2"/>
          <p:cNvSpPr txBox="1"/>
          <p:nvPr/>
        </p:nvSpPr>
        <p:spPr>
          <a:xfrm>
            <a:off x="578450" y="1678923"/>
            <a:ext cx="18463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Training:</a:t>
            </a:r>
            <a:endParaRPr lang="zh-TW" altLang="en-US" sz="2800" dirty="0"/>
          </a:p>
        </p:txBody>
      </p:sp>
      <p:grpSp>
        <p:nvGrpSpPr>
          <p:cNvPr id="33" name="群組 32"/>
          <p:cNvGrpSpPr/>
          <p:nvPr/>
        </p:nvGrpSpPr>
        <p:grpSpPr>
          <a:xfrm>
            <a:off x="4109542" y="1627152"/>
            <a:ext cx="4782668" cy="461666"/>
            <a:chOff x="4153803" y="1610963"/>
            <a:chExt cx="4782668" cy="461666"/>
          </a:xfrm>
        </p:grpSpPr>
        <p:grpSp>
          <p:nvGrpSpPr>
            <p:cNvPr id="12" name="群組 11"/>
            <p:cNvGrpSpPr/>
            <p:nvPr/>
          </p:nvGrpSpPr>
          <p:grpSpPr>
            <a:xfrm>
              <a:off x="4153803" y="1610963"/>
              <a:ext cx="4782668" cy="461666"/>
              <a:chOff x="4153803" y="1610963"/>
              <a:chExt cx="4782668" cy="461666"/>
            </a:xfrm>
          </p:grpSpPr>
          <p:sp>
            <p:nvSpPr>
              <p:cNvPr id="24" name="文字方塊 23"/>
              <p:cNvSpPr txBox="1"/>
              <p:nvPr/>
            </p:nvSpPr>
            <p:spPr>
              <a:xfrm>
                <a:off x="4153803" y="1610964"/>
                <a:ext cx="149923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sz="2400" dirty="0"/>
                  <a:t>黑</a:t>
                </a:r>
                <a:r>
                  <a:rPr lang="en-US" altLang="zh-TW" sz="2400" dirty="0"/>
                  <a:t>:</a:t>
                </a:r>
                <a:r>
                  <a:rPr lang="zh-TW" altLang="en-US" sz="2400" dirty="0"/>
                  <a:t> </a:t>
                </a:r>
                <a:r>
                  <a:rPr lang="en-US" altLang="zh-TW" sz="2400" dirty="0"/>
                  <a:t>5</a:t>
                </a:r>
                <a:r>
                  <a:rPr lang="zh-TW" altLang="en-US" sz="2400" dirty="0"/>
                  <a:t>之五</a:t>
                </a:r>
              </a:p>
            </p:txBody>
          </p:sp>
          <p:sp>
            <p:nvSpPr>
              <p:cNvPr id="25" name="文字方塊 24"/>
              <p:cNvSpPr txBox="1"/>
              <p:nvPr/>
            </p:nvSpPr>
            <p:spPr>
              <a:xfrm>
                <a:off x="5647973" y="1610964"/>
                <a:ext cx="149923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sz="2400" dirty="0"/>
                  <a:t>白</a:t>
                </a:r>
                <a:r>
                  <a:rPr lang="en-US" altLang="zh-TW" sz="2400" dirty="0"/>
                  <a:t>:</a:t>
                </a:r>
                <a:r>
                  <a:rPr lang="zh-TW" altLang="en-US" sz="2400" dirty="0"/>
                  <a:t> 天元</a:t>
                </a:r>
              </a:p>
            </p:txBody>
          </p:sp>
          <p:sp>
            <p:nvSpPr>
              <p:cNvPr id="26" name="文字方塊 25"/>
              <p:cNvSpPr txBox="1"/>
              <p:nvPr/>
            </p:nvSpPr>
            <p:spPr>
              <a:xfrm>
                <a:off x="7202773" y="1610963"/>
                <a:ext cx="173369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sz="2400" dirty="0"/>
                  <a:t>黑</a:t>
                </a:r>
                <a:r>
                  <a:rPr lang="en-US" altLang="zh-TW" sz="2400" dirty="0"/>
                  <a:t>:</a:t>
                </a:r>
                <a:r>
                  <a:rPr lang="zh-TW" altLang="en-US" sz="2400" dirty="0"/>
                  <a:t> 五之</a:t>
                </a:r>
                <a:r>
                  <a:rPr lang="en-US" altLang="zh-TW" sz="2400" dirty="0"/>
                  <a:t>5 …</a:t>
                </a:r>
                <a:endParaRPr lang="zh-TW" altLang="en-US" sz="2400" dirty="0"/>
              </a:p>
            </p:txBody>
          </p:sp>
          <p:cxnSp>
            <p:nvCxnSpPr>
              <p:cNvPr id="27" name="直線單箭頭接點 26"/>
              <p:cNvCxnSpPr/>
              <p:nvPr/>
            </p:nvCxnSpPr>
            <p:spPr>
              <a:xfrm>
                <a:off x="5554582" y="1868789"/>
                <a:ext cx="284916" cy="1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2" name="直線單箭頭接點 31"/>
            <p:cNvCxnSpPr/>
            <p:nvPr/>
          </p:nvCxnSpPr>
          <p:spPr>
            <a:xfrm>
              <a:off x="7004745" y="1854611"/>
              <a:ext cx="284916" cy="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99378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15" grpId="0" animBg="1"/>
      <p:bldP spid="16" grpId="0" animBg="1"/>
      <p:bldP spid="17" grpId="0" animBg="1"/>
      <p:bldP spid="18" grpId="0" animBg="1"/>
      <p:bldP spid="19" grpId="0"/>
      <p:bldP spid="21" grpId="0"/>
      <p:bldP spid="22" grpId="0"/>
      <p:bldP spid="3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Why CNN for playing Go?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Some patterns are much smaller than the whole image</a:t>
            </a:r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The same patterns appear in different regions.</a:t>
            </a:r>
            <a:endParaRPr lang="zh-TW" altLang="en-US" dirty="0"/>
          </a:p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5085" y="2336063"/>
            <a:ext cx="1306513" cy="12694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8434" name="Picture 2" descr="http://e.blog.xuite.net/e/1/b/d/15813770/blog_852349/txt/33202844/9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8062" y="4301541"/>
            <a:ext cx="2067875" cy="2067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://e.blog.xuite.net/e/1/b/d/15813770/blog_852349/txt/33202844/9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7433" y="4301541"/>
            <a:ext cx="2067875" cy="2067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6875" y="4498905"/>
            <a:ext cx="596466" cy="57953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1116" y="5693658"/>
            <a:ext cx="596466" cy="57953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文字方塊 4"/>
          <p:cNvSpPr txBox="1"/>
          <p:nvPr/>
        </p:nvSpPr>
        <p:spPr>
          <a:xfrm>
            <a:off x="1378672" y="2938714"/>
            <a:ext cx="49096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Alpha Go uses 5 x 5 for first layer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267392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Why CNN for playing Go?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Subsampling</a:t>
            </a:r>
            <a:r>
              <a:rPr lang="zh-TW" altLang="en-US" dirty="0"/>
              <a:t> </a:t>
            </a:r>
            <a:r>
              <a:rPr lang="en-US" altLang="zh-TW" dirty="0"/>
              <a:t>the pixels will not change the object</a:t>
            </a:r>
            <a:endParaRPr lang="zh-TW" altLang="en-US" dirty="0"/>
          </a:p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41" y="2965713"/>
            <a:ext cx="8955117" cy="368382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文字方塊 4"/>
          <p:cNvSpPr txBox="1"/>
          <p:nvPr/>
        </p:nvSpPr>
        <p:spPr>
          <a:xfrm>
            <a:off x="1243239" y="5489312"/>
            <a:ext cx="6657521" cy="52322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Alpha Go does not use Max Pooling ……</a:t>
            </a:r>
            <a:endParaRPr lang="zh-TW" altLang="en-US" sz="2800" dirty="0"/>
          </a:p>
        </p:txBody>
      </p:sp>
      <p:sp>
        <p:nvSpPr>
          <p:cNvPr id="7" name="文字方塊 6"/>
          <p:cNvSpPr txBox="1"/>
          <p:nvPr/>
        </p:nvSpPr>
        <p:spPr>
          <a:xfrm>
            <a:off x="2260002" y="2282738"/>
            <a:ext cx="2176219" cy="52322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Max Pooling</a:t>
            </a:r>
            <a:endParaRPr lang="zh-TW" altLang="en-US" sz="2800" dirty="0"/>
          </a:p>
        </p:txBody>
      </p:sp>
      <p:sp>
        <p:nvSpPr>
          <p:cNvPr id="8" name="文字方塊 7"/>
          <p:cNvSpPr txBox="1"/>
          <p:nvPr/>
        </p:nvSpPr>
        <p:spPr>
          <a:xfrm>
            <a:off x="3348111" y="2287642"/>
            <a:ext cx="57958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FF0000"/>
                </a:solidFill>
              </a:rPr>
              <a:t>How to explain this???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  <p:cxnSp>
        <p:nvCxnSpPr>
          <p:cNvPr id="10" name="直線接點 9"/>
          <p:cNvCxnSpPr/>
          <p:nvPr/>
        </p:nvCxnSpPr>
        <p:spPr>
          <a:xfrm>
            <a:off x="7566129" y="3305908"/>
            <a:ext cx="132477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/>
          <p:cNvCxnSpPr/>
          <p:nvPr/>
        </p:nvCxnSpPr>
        <p:spPr>
          <a:xfrm>
            <a:off x="146154" y="3629758"/>
            <a:ext cx="69204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/>
          <p:cNvCxnSpPr/>
          <p:nvPr/>
        </p:nvCxnSpPr>
        <p:spPr>
          <a:xfrm>
            <a:off x="7489929" y="3629758"/>
            <a:ext cx="147309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/>
          <p:cNvCxnSpPr/>
          <p:nvPr/>
        </p:nvCxnSpPr>
        <p:spPr>
          <a:xfrm>
            <a:off x="146154" y="3934558"/>
            <a:ext cx="288279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接點 17"/>
          <p:cNvCxnSpPr/>
          <p:nvPr/>
        </p:nvCxnSpPr>
        <p:spPr>
          <a:xfrm>
            <a:off x="4750008" y="3944816"/>
            <a:ext cx="295571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/>
          <p:cNvCxnSpPr/>
          <p:nvPr/>
        </p:nvCxnSpPr>
        <p:spPr>
          <a:xfrm>
            <a:off x="8353425" y="3934558"/>
            <a:ext cx="60189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接點 21"/>
          <p:cNvCxnSpPr/>
          <p:nvPr/>
        </p:nvCxnSpPr>
        <p:spPr>
          <a:xfrm>
            <a:off x="146154" y="4277458"/>
            <a:ext cx="16817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接點 24"/>
          <p:cNvCxnSpPr/>
          <p:nvPr/>
        </p:nvCxnSpPr>
        <p:spPr>
          <a:xfrm>
            <a:off x="4045158" y="4277458"/>
            <a:ext cx="230801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接點 26"/>
          <p:cNvCxnSpPr/>
          <p:nvPr/>
        </p:nvCxnSpPr>
        <p:spPr>
          <a:xfrm>
            <a:off x="89230" y="4610833"/>
            <a:ext cx="230801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/>
          <p:cNvCxnSpPr/>
          <p:nvPr/>
        </p:nvCxnSpPr>
        <p:spPr>
          <a:xfrm>
            <a:off x="2441991" y="4610833"/>
            <a:ext cx="644891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接點 29"/>
          <p:cNvCxnSpPr/>
          <p:nvPr/>
        </p:nvCxnSpPr>
        <p:spPr>
          <a:xfrm>
            <a:off x="2582544" y="4934683"/>
            <a:ext cx="308390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/>
          <p:cNvCxnSpPr/>
          <p:nvPr/>
        </p:nvCxnSpPr>
        <p:spPr>
          <a:xfrm>
            <a:off x="5787512" y="4934683"/>
            <a:ext cx="136532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向右箭號 33"/>
          <p:cNvSpPr/>
          <p:nvPr/>
        </p:nvSpPr>
        <p:spPr>
          <a:xfrm>
            <a:off x="1125415" y="2282738"/>
            <a:ext cx="1026942" cy="52322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4039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/>
      <p:bldP spid="3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The whole CNN</a:t>
            </a:r>
            <a:endParaRPr lang="zh-TW" altLang="en-US" dirty="0"/>
          </a:p>
        </p:txBody>
      </p:sp>
      <p:grpSp>
        <p:nvGrpSpPr>
          <p:cNvPr id="4" name="群組 3"/>
          <p:cNvGrpSpPr/>
          <p:nvPr/>
        </p:nvGrpSpPr>
        <p:grpSpPr>
          <a:xfrm>
            <a:off x="749703" y="2274347"/>
            <a:ext cx="2906568" cy="3201477"/>
            <a:chOff x="-1626455" y="3999117"/>
            <a:chExt cx="2906568" cy="3201477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 flipH="1">
              <a:off x="-1736746" y="4748962"/>
              <a:ext cx="3201477" cy="1701788"/>
            </a:xfrm>
            <a:prstGeom prst="rect">
              <a:avLst/>
            </a:prstGeom>
          </p:spPr>
        </p:pic>
        <p:sp>
          <p:nvSpPr>
            <p:cNvPr id="6" name="文字方塊 5"/>
            <p:cNvSpPr txBox="1"/>
            <p:nvPr/>
          </p:nvSpPr>
          <p:spPr>
            <a:xfrm>
              <a:off x="-1626455" y="5442856"/>
              <a:ext cx="2906568" cy="830997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Fully Connected Feedforward network</a:t>
              </a:r>
              <a:endParaRPr lang="zh-TW" altLang="en-US" sz="2400" dirty="0"/>
            </a:p>
          </p:txBody>
        </p:sp>
      </p:grpSp>
      <p:pic>
        <p:nvPicPr>
          <p:cNvPr id="12290" name="Picture 2" descr="http://s.hswstatic.com/gif/whiskers-sam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5642" y="191529"/>
            <a:ext cx="1771005" cy="1204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字方塊 8"/>
          <p:cNvSpPr txBox="1"/>
          <p:nvPr/>
        </p:nvSpPr>
        <p:spPr>
          <a:xfrm>
            <a:off x="1277455" y="1705969"/>
            <a:ext cx="20467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cat dog ……</a:t>
            </a:r>
            <a:endParaRPr lang="zh-TW" altLang="en-US" sz="2400" dirty="0"/>
          </a:p>
        </p:txBody>
      </p:sp>
      <p:sp>
        <p:nvSpPr>
          <p:cNvPr id="11" name="矩形 10"/>
          <p:cNvSpPr/>
          <p:nvPr/>
        </p:nvSpPr>
        <p:spPr>
          <a:xfrm>
            <a:off x="5249923" y="1929505"/>
            <a:ext cx="1736724" cy="55648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Convolution</a:t>
            </a:r>
            <a:endParaRPr lang="zh-TW" altLang="en-US" sz="2400" dirty="0"/>
          </a:p>
        </p:txBody>
      </p:sp>
      <p:sp>
        <p:nvSpPr>
          <p:cNvPr id="13" name="矩形 12"/>
          <p:cNvSpPr/>
          <p:nvPr/>
        </p:nvSpPr>
        <p:spPr>
          <a:xfrm>
            <a:off x="5249923" y="3029517"/>
            <a:ext cx="1736724" cy="55648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Max Pooling</a:t>
            </a:r>
            <a:endParaRPr lang="zh-TW" altLang="en-US" sz="2400" dirty="0"/>
          </a:p>
        </p:txBody>
      </p:sp>
      <p:sp>
        <p:nvSpPr>
          <p:cNvPr id="14" name="矩形 13"/>
          <p:cNvSpPr/>
          <p:nvPr/>
        </p:nvSpPr>
        <p:spPr>
          <a:xfrm>
            <a:off x="5249923" y="4097730"/>
            <a:ext cx="1736724" cy="55648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Convolution</a:t>
            </a:r>
            <a:endParaRPr lang="zh-TW" altLang="en-US" sz="2400" dirty="0"/>
          </a:p>
        </p:txBody>
      </p:sp>
      <p:sp>
        <p:nvSpPr>
          <p:cNvPr id="15" name="矩形 14"/>
          <p:cNvSpPr/>
          <p:nvPr/>
        </p:nvSpPr>
        <p:spPr>
          <a:xfrm>
            <a:off x="5249923" y="5130982"/>
            <a:ext cx="1736724" cy="55648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Max Pooling</a:t>
            </a:r>
            <a:endParaRPr lang="zh-TW" altLang="en-US" sz="2400" dirty="0"/>
          </a:p>
        </p:txBody>
      </p:sp>
      <p:sp>
        <p:nvSpPr>
          <p:cNvPr id="16" name="文字方塊 15"/>
          <p:cNvSpPr txBox="1"/>
          <p:nvPr/>
        </p:nvSpPr>
        <p:spPr>
          <a:xfrm>
            <a:off x="3324218" y="6055666"/>
            <a:ext cx="1556991" cy="46166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Flatten</a:t>
            </a:r>
            <a:endParaRPr lang="zh-TW" altLang="en-US" sz="2400" dirty="0"/>
          </a:p>
        </p:txBody>
      </p:sp>
      <p:sp>
        <p:nvSpPr>
          <p:cNvPr id="12" name="向下箭號 11"/>
          <p:cNvSpPr/>
          <p:nvPr/>
        </p:nvSpPr>
        <p:spPr>
          <a:xfrm>
            <a:off x="5869620" y="1451760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向下箭號 17"/>
          <p:cNvSpPr/>
          <p:nvPr/>
        </p:nvSpPr>
        <p:spPr>
          <a:xfrm>
            <a:off x="5869620" y="2562542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向下箭號 18"/>
          <p:cNvSpPr/>
          <p:nvPr/>
        </p:nvSpPr>
        <p:spPr>
          <a:xfrm>
            <a:off x="5869620" y="3654185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向下箭號 19"/>
          <p:cNvSpPr/>
          <p:nvPr/>
        </p:nvSpPr>
        <p:spPr>
          <a:xfrm>
            <a:off x="5869620" y="4689178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右彎箭號 16"/>
          <p:cNvSpPr/>
          <p:nvPr/>
        </p:nvSpPr>
        <p:spPr>
          <a:xfrm rot="10800000">
            <a:off x="4881209" y="5753402"/>
            <a:ext cx="1378857" cy="751743"/>
          </a:xfrm>
          <a:prstGeom prst="bentArrow">
            <a:avLst>
              <a:gd name="adj1" fmla="val 36585"/>
              <a:gd name="adj2" fmla="val 25000"/>
              <a:gd name="adj3" fmla="val 25000"/>
              <a:gd name="adj4" fmla="val 4375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2" name="右彎箭號 21"/>
          <p:cNvSpPr/>
          <p:nvPr/>
        </p:nvSpPr>
        <p:spPr>
          <a:xfrm rot="16200000">
            <a:off x="2154214" y="5340912"/>
            <a:ext cx="968423" cy="1238252"/>
          </a:xfrm>
          <a:prstGeom prst="bentArrow">
            <a:avLst>
              <a:gd name="adj1" fmla="val 28061"/>
              <a:gd name="adj2" fmla="val 25000"/>
              <a:gd name="adj3" fmla="val 25000"/>
              <a:gd name="adj4" fmla="val 4375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7424968" y="3414758"/>
            <a:ext cx="16906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Can repeat many times</a:t>
            </a:r>
            <a:endParaRPr lang="zh-TW" altLang="en-US" sz="2400" dirty="0"/>
          </a:p>
        </p:txBody>
      </p:sp>
      <p:sp>
        <p:nvSpPr>
          <p:cNvPr id="23" name="左大括弧 22"/>
          <p:cNvSpPr/>
          <p:nvPr/>
        </p:nvSpPr>
        <p:spPr>
          <a:xfrm flipH="1">
            <a:off x="7026249" y="1806541"/>
            <a:ext cx="334434" cy="4047433"/>
          </a:xfrm>
          <a:prstGeom prst="leftBrace">
            <a:avLst>
              <a:gd name="adj1" fmla="val 72890"/>
              <a:gd name="adj2" fmla="val 50000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36441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 animBg="1"/>
      <p:bldP spid="13" grpId="0" animBg="1"/>
      <p:bldP spid="14" grpId="0" animBg="1"/>
      <p:bldP spid="15" grpId="0" animBg="1"/>
      <p:bldP spid="16" grpId="0" animBg="1"/>
      <p:bldP spid="12" grpId="0" animBg="1"/>
      <p:bldP spid="18" grpId="0" animBg="1"/>
      <p:bldP spid="19" grpId="0" animBg="1"/>
      <p:bldP spid="20" grpId="0" animBg="1"/>
      <p:bldP spid="17" grpId="0" animBg="1"/>
      <p:bldP spid="22" grpId="0" animBg="1"/>
      <p:bldP spid="21" grpId="0"/>
      <p:bldP spid="23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圖片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0838" y="3112751"/>
            <a:ext cx="6544847" cy="2657475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8650" y="294493"/>
            <a:ext cx="7886700" cy="1325563"/>
          </a:xfrm>
        </p:spPr>
        <p:txBody>
          <a:bodyPr/>
          <a:lstStyle/>
          <a:p>
            <a:r>
              <a:rPr lang="en-US" altLang="zh-TW" dirty="0"/>
              <a:t>More Application: Speech</a:t>
            </a:r>
            <a:endParaRPr lang="zh-TW" altLang="en-US" dirty="0"/>
          </a:p>
        </p:txBody>
      </p:sp>
      <p:cxnSp>
        <p:nvCxnSpPr>
          <p:cNvPr id="5" name="直線單箭頭接點 4"/>
          <p:cNvCxnSpPr/>
          <p:nvPr/>
        </p:nvCxnSpPr>
        <p:spPr>
          <a:xfrm>
            <a:off x="1390839" y="5777883"/>
            <a:ext cx="666241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" name="直線單箭頭接點 5"/>
          <p:cNvCxnSpPr/>
          <p:nvPr/>
        </p:nvCxnSpPr>
        <p:spPr>
          <a:xfrm flipV="1">
            <a:off x="1390839" y="3100007"/>
            <a:ext cx="0" cy="267542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文字方塊 6"/>
          <p:cNvSpPr txBox="1"/>
          <p:nvPr/>
        </p:nvSpPr>
        <p:spPr>
          <a:xfrm>
            <a:off x="3587208" y="5801772"/>
            <a:ext cx="21903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Time</a:t>
            </a:r>
            <a:endParaRPr lang="zh-TW" altLang="en-US" sz="2400" dirty="0"/>
          </a:p>
        </p:txBody>
      </p:sp>
      <p:sp>
        <p:nvSpPr>
          <p:cNvPr id="8" name="文字方塊 7"/>
          <p:cNvSpPr txBox="1"/>
          <p:nvPr/>
        </p:nvSpPr>
        <p:spPr>
          <a:xfrm rot="16200000">
            <a:off x="-30245" y="4203671"/>
            <a:ext cx="21903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Frequency</a:t>
            </a:r>
            <a:endParaRPr lang="zh-TW" altLang="en-US" sz="2400" dirty="0"/>
          </a:p>
        </p:txBody>
      </p:sp>
      <p:sp>
        <p:nvSpPr>
          <p:cNvPr id="9" name="矩形 8"/>
          <p:cNvSpPr/>
          <p:nvPr/>
        </p:nvSpPr>
        <p:spPr>
          <a:xfrm>
            <a:off x="3658693" y="6114249"/>
            <a:ext cx="20799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b="1" dirty="0">
                <a:solidFill>
                  <a:srgbClr val="FF0000"/>
                </a:solidFill>
              </a:rPr>
              <a:t>Spectrogram</a:t>
            </a:r>
            <a:endParaRPr lang="zh-TW" altLang="en-US" sz="2800" b="1" dirty="0">
              <a:solidFill>
                <a:srgbClr val="FF0000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2299876" y="3102675"/>
            <a:ext cx="1510413" cy="2666326"/>
          </a:xfrm>
          <a:prstGeom prst="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/>
          <p:cNvSpPr/>
          <p:nvPr/>
        </p:nvSpPr>
        <p:spPr>
          <a:xfrm>
            <a:off x="2192982" y="2127396"/>
            <a:ext cx="1679944" cy="58289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CNN</a:t>
            </a:r>
            <a:endParaRPr lang="zh-TW" altLang="en-US" sz="2800" dirty="0"/>
          </a:p>
        </p:txBody>
      </p:sp>
      <p:cxnSp>
        <p:nvCxnSpPr>
          <p:cNvPr id="14" name="直線單箭頭接點 13"/>
          <p:cNvCxnSpPr/>
          <p:nvPr/>
        </p:nvCxnSpPr>
        <p:spPr>
          <a:xfrm flipV="1">
            <a:off x="3050920" y="1690689"/>
            <a:ext cx="0" cy="436708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/>
          <p:cNvCxnSpPr>
            <a:endCxn id="13" idx="2"/>
          </p:cNvCxnSpPr>
          <p:nvPr/>
        </p:nvCxnSpPr>
        <p:spPr>
          <a:xfrm flipV="1">
            <a:off x="3032954" y="2710294"/>
            <a:ext cx="0" cy="389714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字方塊 15"/>
          <p:cNvSpPr txBox="1"/>
          <p:nvPr/>
        </p:nvSpPr>
        <p:spPr>
          <a:xfrm>
            <a:off x="2237282" y="5697049"/>
            <a:ext cx="15913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/>
              <a:t>Image</a:t>
            </a:r>
            <a:endParaRPr lang="zh-TW" altLang="en-US" sz="2400" b="1" dirty="0"/>
          </a:p>
        </p:txBody>
      </p:sp>
      <p:sp>
        <p:nvSpPr>
          <p:cNvPr id="19" name="矩形 18"/>
          <p:cNvSpPr/>
          <p:nvPr/>
        </p:nvSpPr>
        <p:spPr>
          <a:xfrm>
            <a:off x="2354090" y="3147002"/>
            <a:ext cx="1393660" cy="83717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矩形 19"/>
          <p:cNvSpPr/>
          <p:nvPr/>
        </p:nvSpPr>
        <p:spPr>
          <a:xfrm>
            <a:off x="2350076" y="3425877"/>
            <a:ext cx="1393660" cy="83717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矩形 20"/>
          <p:cNvSpPr/>
          <p:nvPr/>
        </p:nvSpPr>
        <p:spPr>
          <a:xfrm>
            <a:off x="2350076" y="3705025"/>
            <a:ext cx="1393660" cy="83717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3" name="直線單箭頭接點 22"/>
          <p:cNvCxnSpPr/>
          <p:nvPr/>
        </p:nvCxnSpPr>
        <p:spPr>
          <a:xfrm>
            <a:off x="3045121" y="4686300"/>
            <a:ext cx="0" cy="555172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字方塊 23"/>
          <p:cNvSpPr txBox="1"/>
          <p:nvPr/>
        </p:nvSpPr>
        <p:spPr>
          <a:xfrm>
            <a:off x="4572000" y="1944533"/>
            <a:ext cx="31840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The filters move in the frequency direction.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540762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6" grpId="0"/>
      <p:bldP spid="19" grpId="0" animBg="1"/>
      <p:bldP spid="20" grpId="0" animBg="1"/>
      <p:bldP spid="21" grpId="0" animBg="1"/>
      <p:bldP spid="24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More Application: Text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25" y="1957388"/>
            <a:ext cx="8277225" cy="421957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3943350" y="5520332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dirty="0"/>
              <a:t>Source of image: </a:t>
            </a:r>
            <a:r>
              <a:rPr lang="zh-TW" altLang="en-US" dirty="0"/>
              <a:t>http://citeseerx.ist.psu.edu/viewdoc/download?doi=10.1.1.703.6858&amp;rep=rep1&amp;type=pdf</a:t>
            </a:r>
          </a:p>
        </p:txBody>
      </p:sp>
      <p:grpSp>
        <p:nvGrpSpPr>
          <p:cNvPr id="11" name="群組 10"/>
          <p:cNvGrpSpPr/>
          <p:nvPr/>
        </p:nvGrpSpPr>
        <p:grpSpPr>
          <a:xfrm>
            <a:off x="940253" y="3233058"/>
            <a:ext cx="1926771" cy="963385"/>
            <a:chOff x="940253" y="3233058"/>
            <a:chExt cx="1926771" cy="963385"/>
          </a:xfrm>
        </p:grpSpPr>
        <p:sp>
          <p:nvSpPr>
            <p:cNvPr id="7" name="矩形 6"/>
            <p:cNvSpPr/>
            <p:nvPr/>
          </p:nvSpPr>
          <p:spPr>
            <a:xfrm>
              <a:off x="940253" y="3233058"/>
              <a:ext cx="1926771" cy="96338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9" name="直線單箭頭接點 8"/>
            <p:cNvCxnSpPr/>
            <p:nvPr/>
          </p:nvCxnSpPr>
          <p:spPr>
            <a:xfrm>
              <a:off x="1110343" y="3430361"/>
              <a:ext cx="0" cy="636814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文字方塊 9"/>
            <p:cNvSpPr txBox="1"/>
            <p:nvPr/>
          </p:nvSpPr>
          <p:spPr>
            <a:xfrm>
              <a:off x="1146403" y="3517935"/>
              <a:ext cx="3429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b="1" dirty="0">
                  <a:solidFill>
                    <a:srgbClr val="FF0000"/>
                  </a:solidFill>
                </a:rPr>
                <a:t>?</a:t>
              </a:r>
              <a:endParaRPr lang="zh-TW" altLang="en-US" sz="2400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94424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1812480"/>
            <a:ext cx="7772400" cy="2387600"/>
          </a:xfrm>
        </p:spPr>
        <p:txBody>
          <a:bodyPr/>
          <a:lstStyle/>
          <a:p>
            <a:r>
              <a:rPr lang="en-US" altLang="zh-TW" dirty="0"/>
              <a:t>Spatial </a:t>
            </a:r>
            <a:br>
              <a:rPr lang="en-US" altLang="zh-TW" dirty="0"/>
            </a:br>
            <a:r>
              <a:rPr lang="en-US" altLang="zh-TW" dirty="0"/>
              <a:t>Transformer Layer</a:t>
            </a:r>
            <a:endParaRPr lang="zh-TW" altLang="en-US" dirty="0"/>
          </a:p>
        </p:txBody>
      </p:sp>
      <p:sp>
        <p:nvSpPr>
          <p:cNvPr id="6" name="副標題 5">
            <a:extLst>
              <a:ext uri="{FF2B5EF4-FFF2-40B4-BE49-F238E27FC236}">
                <a16:creationId xmlns:a16="http://schemas.microsoft.com/office/drawing/2014/main" xmlns="" id="{0BC3B561-DDE7-4081-BAB8-6CB63B03E3C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65403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Spatial Transformer Layer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CNN is not invariant to scaling and rotation</a:t>
            </a:r>
            <a:endParaRPr lang="zh-TW" altLang="en-US" dirty="0"/>
          </a:p>
        </p:txBody>
      </p:sp>
      <p:graphicFrame>
        <p:nvGraphicFramePr>
          <p:cNvPr id="9" name="物件 8"/>
          <p:cNvGraphicFramePr>
            <a:graphicFrameLocks noChangeAspect="1"/>
          </p:cNvGraphicFramePr>
          <p:nvPr>
            <p:extLst/>
          </p:nvPr>
        </p:nvGraphicFramePr>
        <p:xfrm>
          <a:off x="991189" y="2490543"/>
          <a:ext cx="1323975" cy="1323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7" name="點陣圖影像" r:id="rId4" imgW="1324080" imgH="1324080" progId="Paint.Picture">
                  <p:embed/>
                </p:oleObj>
              </mc:Choice>
              <mc:Fallback>
                <p:oleObj name="點陣圖影像" r:id="rId4" imgW="1324080" imgH="1324080" progId="Paint.Picture">
                  <p:embed/>
                  <p:pic>
                    <p:nvPicPr>
                      <p:cNvPr id="9" name="物件 8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91189" y="2490543"/>
                        <a:ext cx="1323975" cy="13239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圖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1188" y="3964952"/>
            <a:ext cx="1323975" cy="1333500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27608" y="2460618"/>
            <a:ext cx="1314450" cy="1314450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27608" y="3958882"/>
            <a:ext cx="1323975" cy="1323975"/>
          </a:xfrm>
          <a:prstGeom prst="rect">
            <a:avLst/>
          </a:prstGeom>
        </p:spPr>
      </p:pic>
      <p:cxnSp>
        <p:nvCxnSpPr>
          <p:cNvPr id="19" name="直線單箭頭接點 18"/>
          <p:cNvCxnSpPr/>
          <p:nvPr/>
        </p:nvCxnSpPr>
        <p:spPr>
          <a:xfrm flipV="1">
            <a:off x="2327608" y="3152530"/>
            <a:ext cx="1800000" cy="0"/>
          </a:xfrm>
          <a:prstGeom prst="straightConnector1">
            <a:avLst/>
          </a:prstGeom>
          <a:ln w="762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19"/>
          <p:cNvCxnSpPr/>
          <p:nvPr/>
        </p:nvCxnSpPr>
        <p:spPr>
          <a:xfrm flipV="1">
            <a:off x="2304503" y="4568927"/>
            <a:ext cx="1800000" cy="0"/>
          </a:xfrm>
          <a:prstGeom prst="straightConnector1">
            <a:avLst/>
          </a:prstGeom>
          <a:ln w="762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圖片 11"/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2744637" y="2749719"/>
            <a:ext cx="894502" cy="894502"/>
          </a:xfrm>
          <a:prstGeom prst="rect">
            <a:avLst/>
          </a:prstGeom>
        </p:spPr>
      </p:pic>
      <p:pic>
        <p:nvPicPr>
          <p:cNvPr id="13" name="圖片 12"/>
          <p:cNvPicPr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2733976" y="4145165"/>
            <a:ext cx="894502" cy="894502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5983361" y="2684334"/>
            <a:ext cx="1243047" cy="93639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CNN</a:t>
            </a:r>
            <a:endParaRPr lang="zh-TW" altLang="en-US" sz="2800" dirty="0"/>
          </a:p>
        </p:txBody>
      </p:sp>
      <p:sp>
        <p:nvSpPr>
          <p:cNvPr id="23" name="矩形 22"/>
          <p:cNvSpPr/>
          <p:nvPr/>
        </p:nvSpPr>
        <p:spPr>
          <a:xfrm>
            <a:off x="5983360" y="4124220"/>
            <a:ext cx="1243047" cy="93639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CNN</a:t>
            </a:r>
            <a:endParaRPr lang="zh-TW" altLang="en-US" sz="2800" dirty="0"/>
          </a:p>
        </p:txBody>
      </p:sp>
      <p:cxnSp>
        <p:nvCxnSpPr>
          <p:cNvPr id="27" name="直線單箭頭接點 26"/>
          <p:cNvCxnSpPr>
            <a:cxnSpLocks/>
          </p:cNvCxnSpPr>
          <p:nvPr/>
        </p:nvCxnSpPr>
        <p:spPr>
          <a:xfrm>
            <a:off x="5469876" y="3173728"/>
            <a:ext cx="513484" cy="0"/>
          </a:xfrm>
          <a:prstGeom prst="straightConnector1">
            <a:avLst/>
          </a:prstGeom>
          <a:ln w="762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單箭頭接點 27"/>
          <p:cNvCxnSpPr>
            <a:cxnSpLocks/>
          </p:cNvCxnSpPr>
          <p:nvPr/>
        </p:nvCxnSpPr>
        <p:spPr>
          <a:xfrm>
            <a:off x="5469876" y="4592415"/>
            <a:ext cx="513484" cy="0"/>
          </a:xfrm>
          <a:prstGeom prst="straightConnector1">
            <a:avLst/>
          </a:prstGeom>
          <a:ln w="762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單箭頭接點 29"/>
          <p:cNvCxnSpPr>
            <a:cxnSpLocks/>
          </p:cNvCxnSpPr>
          <p:nvPr/>
        </p:nvCxnSpPr>
        <p:spPr>
          <a:xfrm>
            <a:off x="7226407" y="3150240"/>
            <a:ext cx="513484" cy="0"/>
          </a:xfrm>
          <a:prstGeom prst="straightConnector1">
            <a:avLst/>
          </a:prstGeom>
          <a:ln w="762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單箭頭接點 30"/>
          <p:cNvCxnSpPr>
            <a:cxnSpLocks/>
          </p:cNvCxnSpPr>
          <p:nvPr/>
        </p:nvCxnSpPr>
        <p:spPr>
          <a:xfrm>
            <a:off x="7226407" y="4568927"/>
            <a:ext cx="513484" cy="0"/>
          </a:xfrm>
          <a:prstGeom prst="straightConnector1">
            <a:avLst/>
          </a:prstGeom>
          <a:ln w="762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字方塊 32"/>
          <p:cNvSpPr txBox="1"/>
          <p:nvPr/>
        </p:nvSpPr>
        <p:spPr>
          <a:xfrm>
            <a:off x="7833425" y="2888630"/>
            <a:ext cx="6819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5</a:t>
            </a:r>
            <a:endParaRPr lang="zh-TW" altLang="en-US" sz="2800" dirty="0"/>
          </a:p>
        </p:txBody>
      </p:sp>
      <p:sp>
        <p:nvSpPr>
          <p:cNvPr id="34" name="文字方塊 33"/>
          <p:cNvSpPr txBox="1"/>
          <p:nvPr/>
        </p:nvSpPr>
        <p:spPr>
          <a:xfrm>
            <a:off x="7820980" y="4330805"/>
            <a:ext cx="6819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6</a:t>
            </a:r>
            <a:endParaRPr lang="zh-TW" altLang="en-US" sz="2800" dirty="0"/>
          </a:p>
        </p:txBody>
      </p:sp>
      <p:sp>
        <p:nvSpPr>
          <p:cNvPr id="35" name="文字方塊 34"/>
          <p:cNvSpPr txBox="1"/>
          <p:nvPr/>
        </p:nvSpPr>
        <p:spPr>
          <a:xfrm>
            <a:off x="2497868" y="5039667"/>
            <a:ext cx="13638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NN layer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36" name="文字方塊 35"/>
          <p:cNvSpPr txBox="1"/>
          <p:nvPr/>
        </p:nvSpPr>
        <p:spPr>
          <a:xfrm>
            <a:off x="1493615" y="5873766"/>
            <a:ext cx="3372356" cy="523220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End-to-end learn</a:t>
            </a:r>
            <a:endParaRPr lang="zh-TW" altLang="en-US" sz="2800" dirty="0"/>
          </a:p>
        </p:txBody>
      </p:sp>
      <p:cxnSp>
        <p:nvCxnSpPr>
          <p:cNvPr id="38" name="直線單箭頭接點 37"/>
          <p:cNvCxnSpPr>
            <a:cxnSpLocks/>
            <a:stCxn id="35" idx="2"/>
            <a:endCxn id="36" idx="0"/>
          </p:cNvCxnSpPr>
          <p:nvPr/>
        </p:nvCxnSpPr>
        <p:spPr>
          <a:xfrm flipH="1">
            <a:off x="3179793" y="5501332"/>
            <a:ext cx="1" cy="37243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單箭頭接點 38"/>
          <p:cNvCxnSpPr>
            <a:cxnSpLocks/>
          </p:cNvCxnSpPr>
          <p:nvPr/>
        </p:nvCxnSpPr>
        <p:spPr>
          <a:xfrm flipH="1">
            <a:off x="3594837" y="5065215"/>
            <a:ext cx="2990650" cy="77774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字方塊 10"/>
          <p:cNvSpPr txBox="1"/>
          <p:nvPr/>
        </p:nvSpPr>
        <p:spPr>
          <a:xfrm>
            <a:off x="5726618" y="5549820"/>
            <a:ext cx="2970230" cy="95410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srgbClr val="FF0000"/>
                </a:solidFill>
              </a:rPr>
              <a:t>Can also transform feature map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1289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33" grpId="0"/>
      <p:bldP spid="34" grpId="0"/>
      <p:bldP spid="35" grpId="0"/>
      <p:bldP spid="36" grpId="0" animBg="1"/>
      <p:bldP spid="11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964" y="3283815"/>
            <a:ext cx="8821980" cy="3368775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6302" y="14812"/>
            <a:ext cx="7291719" cy="3136482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382" y="1713337"/>
            <a:ext cx="1143000" cy="72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654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相關圖片">
            <a:extLst>
              <a:ext uri="{FF2B5EF4-FFF2-40B4-BE49-F238E27FC236}">
                <a16:creationId xmlns:a16="http://schemas.microsoft.com/office/drawing/2014/main" xmlns="" id="{10C6202E-A8E4-4DCA-A997-1F07FF5FB0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524919"/>
            <a:ext cx="9144000" cy="3810000"/>
          </a:xfrm>
          <a:prstGeom prst="rect">
            <a:avLst/>
          </a:prstGeom>
          <a:noFill/>
          <a:effectLst>
            <a:softEdge rad="6477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xmlns="" id="{25DA45BD-60BE-40E9-A052-E0EC5207EC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1700" y="311200"/>
            <a:ext cx="8520600" cy="2736800"/>
          </a:xfrm>
        </p:spPr>
        <p:txBody>
          <a:bodyPr>
            <a:normAutofit/>
          </a:bodyPr>
          <a:lstStyle/>
          <a:p>
            <a:r>
              <a:rPr lang="en-US" altLang="zh-TW" sz="6400" dirty="0"/>
              <a:t>Capsule</a:t>
            </a:r>
            <a:endParaRPr lang="zh-TW" altLang="en-US" sz="6400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xmlns="" id="{F0D55C98-2420-4042-A20F-90C57A29C69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xmlns="" id="{DDA2D28D-F889-49D6-8AE8-82EB519E71B9}"/>
              </a:ext>
            </a:extLst>
          </p:cNvPr>
          <p:cNvSpPr/>
          <p:nvPr/>
        </p:nvSpPr>
        <p:spPr>
          <a:xfrm>
            <a:off x="1231392" y="5688588"/>
            <a:ext cx="668121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Sara </a:t>
            </a:r>
            <a:r>
              <a:rPr lang="en-US" altLang="zh-TW" dirty="0" err="1"/>
              <a:t>Sabour</a:t>
            </a:r>
            <a:r>
              <a:rPr lang="en-US" altLang="zh-TW" dirty="0"/>
              <a:t>, Nicholas </a:t>
            </a:r>
            <a:r>
              <a:rPr lang="en-US" altLang="zh-TW" dirty="0" err="1"/>
              <a:t>Frosst</a:t>
            </a:r>
            <a:r>
              <a:rPr lang="en-US" altLang="zh-TW" dirty="0"/>
              <a:t>, Geoffrey E. Hinton, “Dynamic Routing Between Capsules</a:t>
            </a:r>
            <a:r>
              <a:rPr lang="en-US" altLang="zh-TW" dirty="0">
                <a:latin typeface="NimbusRomNo9L-Medi"/>
              </a:rPr>
              <a:t>”, NIPS, 2017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84775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88263806-7FE7-4233-9253-53EF9EB9D1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Capsule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E217E6A0-0121-45F5-811D-3C92E2D44D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Neuron: output a value, Capsule: output a vector </a:t>
            </a:r>
            <a:endParaRPr lang="zh-TW" altLang="en-US" dirty="0"/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xmlns="" id="{87940C5E-EA5B-4144-AA3D-9AFC8967AA2F}"/>
              </a:ext>
            </a:extLst>
          </p:cNvPr>
          <p:cNvSpPr/>
          <p:nvPr/>
        </p:nvSpPr>
        <p:spPr>
          <a:xfrm>
            <a:off x="4174434" y="3598208"/>
            <a:ext cx="795132" cy="1779104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Cap</a:t>
            </a:r>
            <a:endParaRPr lang="zh-TW" altLang="en-US" sz="2400" dirty="0"/>
          </a:p>
        </p:txBody>
      </p: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xmlns="" id="{DD160365-5E7F-4BDA-9992-5956D5A1EA0C}"/>
              </a:ext>
            </a:extLst>
          </p:cNvPr>
          <p:cNvCxnSpPr>
            <a:cxnSpLocks/>
          </p:cNvCxnSpPr>
          <p:nvPr/>
        </p:nvCxnSpPr>
        <p:spPr>
          <a:xfrm>
            <a:off x="1906240" y="5605877"/>
            <a:ext cx="47707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: 圓角 9">
            <a:extLst>
              <a:ext uri="{FF2B5EF4-FFF2-40B4-BE49-F238E27FC236}">
                <a16:creationId xmlns:a16="http://schemas.microsoft.com/office/drawing/2014/main" xmlns="" id="{B2F25DE0-FD9C-49F4-B15B-241F54AF5E7D}"/>
              </a:ext>
            </a:extLst>
          </p:cNvPr>
          <p:cNvSpPr/>
          <p:nvPr/>
        </p:nvSpPr>
        <p:spPr>
          <a:xfrm>
            <a:off x="1092475" y="2526748"/>
            <a:ext cx="795132" cy="1779104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Cap</a:t>
            </a:r>
            <a:endParaRPr lang="zh-TW" altLang="en-US" sz="2400" dirty="0"/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xmlns="" id="{10135153-CF70-42E7-A8CB-01E86C9668F8}"/>
              </a:ext>
            </a:extLst>
          </p:cNvPr>
          <p:cNvSpPr/>
          <p:nvPr/>
        </p:nvSpPr>
        <p:spPr>
          <a:xfrm>
            <a:off x="1092475" y="4713770"/>
            <a:ext cx="795132" cy="1779104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Cap</a:t>
            </a:r>
            <a:endParaRPr lang="zh-TW" altLang="en-US" sz="2400" dirty="0"/>
          </a:p>
        </p:txBody>
      </p: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xmlns="" id="{EFB62B81-B149-4A7D-BA76-55B7DC029368}"/>
              </a:ext>
            </a:extLst>
          </p:cNvPr>
          <p:cNvCxnSpPr>
            <a:cxnSpLocks/>
          </p:cNvCxnSpPr>
          <p:nvPr/>
        </p:nvCxnSpPr>
        <p:spPr>
          <a:xfrm>
            <a:off x="2688540" y="3458817"/>
            <a:ext cx="1485894" cy="70723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xmlns="" id="{A5FD13CF-63B8-4B51-9794-3BBDC780F8D4}"/>
                  </a:ext>
                </a:extLst>
              </p:cNvPr>
              <p:cNvSpPr/>
              <p:nvPr/>
            </p:nvSpPr>
            <p:spPr>
              <a:xfrm>
                <a:off x="5493027" y="3892070"/>
                <a:ext cx="357809" cy="120180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A5FD13CF-63B8-4B51-9794-3BBDC780F8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3027" y="3892070"/>
                <a:ext cx="357809" cy="1201805"/>
              </a:xfrm>
              <a:prstGeom prst="rect">
                <a:avLst/>
              </a:prstGeom>
              <a:blipFill>
                <a:blip r:embed="rId3"/>
                <a:stretch>
                  <a:fillRect l="-327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xmlns="" id="{E8323B0F-7115-42A2-BEE5-5A66AA6A0EB9}"/>
                  </a:ext>
                </a:extLst>
              </p:cNvPr>
              <p:cNvSpPr/>
              <p:nvPr/>
            </p:nvSpPr>
            <p:spPr>
              <a:xfrm>
                <a:off x="2383317" y="2829306"/>
                <a:ext cx="357809" cy="1201805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E8323B0F-7115-42A2-BEE5-5A66AA6A0E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3317" y="2829306"/>
                <a:ext cx="357809" cy="1201805"/>
              </a:xfrm>
              <a:prstGeom prst="rect">
                <a:avLst/>
              </a:prstGeom>
              <a:blipFill>
                <a:blip r:embed="rId4"/>
                <a:stretch>
                  <a:fillRect l="-2295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xmlns="" id="{DDAF46CA-A3F9-471F-AD46-4E2FB1445A13}"/>
                  </a:ext>
                </a:extLst>
              </p:cNvPr>
              <p:cNvSpPr/>
              <p:nvPr/>
            </p:nvSpPr>
            <p:spPr>
              <a:xfrm>
                <a:off x="2398229" y="5004975"/>
                <a:ext cx="357809" cy="1201805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DDAF46CA-A3F9-471F-AD46-4E2FB1445A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8229" y="5004975"/>
                <a:ext cx="357809" cy="1201805"/>
              </a:xfrm>
              <a:prstGeom prst="rect">
                <a:avLst/>
              </a:prstGeom>
              <a:blipFill>
                <a:blip r:embed="rId5"/>
                <a:stretch>
                  <a:fillRect l="-2295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xmlns="" id="{F0C37B80-79EA-4A85-80B7-7204D22BFB83}"/>
              </a:ext>
            </a:extLst>
          </p:cNvPr>
          <p:cNvCxnSpPr>
            <a:cxnSpLocks/>
          </p:cNvCxnSpPr>
          <p:nvPr/>
        </p:nvCxnSpPr>
        <p:spPr>
          <a:xfrm>
            <a:off x="1921287" y="3430208"/>
            <a:ext cx="47707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xmlns="" id="{680E18EA-6D63-4308-9906-35CEC6368D00}"/>
              </a:ext>
            </a:extLst>
          </p:cNvPr>
          <p:cNvCxnSpPr>
            <a:cxnSpLocks/>
          </p:cNvCxnSpPr>
          <p:nvPr/>
        </p:nvCxnSpPr>
        <p:spPr>
          <a:xfrm flipV="1">
            <a:off x="2756038" y="4832798"/>
            <a:ext cx="1418396" cy="79035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xmlns="" id="{6413F2A6-2DC3-473F-8717-04C21B5507D2}"/>
              </a:ext>
            </a:extLst>
          </p:cNvPr>
          <p:cNvCxnSpPr>
            <a:cxnSpLocks/>
          </p:cNvCxnSpPr>
          <p:nvPr/>
        </p:nvCxnSpPr>
        <p:spPr>
          <a:xfrm>
            <a:off x="5015950" y="4487760"/>
            <a:ext cx="47707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群組 13">
            <a:extLst>
              <a:ext uri="{FF2B5EF4-FFF2-40B4-BE49-F238E27FC236}">
                <a16:creationId xmlns:a16="http://schemas.microsoft.com/office/drawing/2014/main" xmlns="" id="{177A6936-67CF-4409-A414-FFB145C731E5}"/>
              </a:ext>
            </a:extLst>
          </p:cNvPr>
          <p:cNvGrpSpPr/>
          <p:nvPr/>
        </p:nvGrpSpPr>
        <p:grpSpPr>
          <a:xfrm>
            <a:off x="3460831" y="335309"/>
            <a:ext cx="5478892" cy="1466981"/>
            <a:chOff x="3460831" y="335309"/>
            <a:chExt cx="5478892" cy="1466981"/>
          </a:xfrm>
        </p:grpSpPr>
        <p:sp>
          <p:nvSpPr>
            <p:cNvPr id="4" name="文字方塊 3">
              <a:extLst>
                <a:ext uri="{FF2B5EF4-FFF2-40B4-BE49-F238E27FC236}">
                  <a16:creationId xmlns:a16="http://schemas.microsoft.com/office/drawing/2014/main" xmlns="" id="{C3CDB015-05BC-4708-8966-19CE5682A0EE}"/>
                </a:ext>
              </a:extLst>
            </p:cNvPr>
            <p:cNvSpPr txBox="1"/>
            <p:nvPr/>
          </p:nvSpPr>
          <p:spPr>
            <a:xfrm>
              <a:off x="3460831" y="528052"/>
              <a:ext cx="277368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A neuron detects a specific pattern. </a:t>
              </a:r>
              <a:endParaRPr lang="zh-TW" altLang="en-US" sz="2400" dirty="0"/>
            </a:p>
          </p:txBody>
        </p:sp>
        <p:pic>
          <p:nvPicPr>
            <p:cNvPr id="16" name="圖片 15">
              <a:extLst>
                <a:ext uri="{FF2B5EF4-FFF2-40B4-BE49-F238E27FC236}">
                  <a16:creationId xmlns:a16="http://schemas.microsoft.com/office/drawing/2014/main" xmlns="" id="{435ABA06-6881-4710-8796-9FB00306672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074538" y="335309"/>
              <a:ext cx="1296890" cy="1139691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18" name="圖片 17">
              <a:extLst>
                <a:ext uri="{FF2B5EF4-FFF2-40B4-BE49-F238E27FC236}">
                  <a16:creationId xmlns:a16="http://schemas.microsoft.com/office/drawing/2014/main" xmlns="" id="{3E99DBEE-EFB7-4900-9D86-97526999B0E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flipH="1">
              <a:off x="7551328" y="335309"/>
              <a:ext cx="1296890" cy="1139691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5" name="矩形 4">
              <a:extLst>
                <a:ext uri="{FF2B5EF4-FFF2-40B4-BE49-F238E27FC236}">
                  <a16:creationId xmlns:a16="http://schemas.microsoft.com/office/drawing/2014/main" xmlns="" id="{36F0FB47-89CC-4F56-8A15-7008AFDDE7D2}"/>
                </a:ext>
              </a:extLst>
            </p:cNvPr>
            <p:cNvSpPr/>
            <p:nvPr/>
          </p:nvSpPr>
          <p:spPr>
            <a:xfrm>
              <a:off x="6036801" y="1340625"/>
              <a:ext cx="137236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2400" dirty="0"/>
                <a:t>Neuron A</a:t>
              </a:r>
              <a:endParaRPr lang="zh-TW" altLang="en-US" sz="2400" dirty="0"/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xmlns="" id="{68CDEEC2-2941-4EB5-920F-010281E12D9C}"/>
                </a:ext>
              </a:extLst>
            </p:cNvPr>
            <p:cNvSpPr/>
            <p:nvPr/>
          </p:nvSpPr>
          <p:spPr>
            <a:xfrm>
              <a:off x="7567360" y="1334143"/>
              <a:ext cx="137236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2400" dirty="0"/>
                <a:t>Neuron B</a:t>
              </a:r>
              <a:endParaRPr lang="zh-TW" altLang="en-US" sz="2400" dirty="0"/>
            </a:p>
          </p:txBody>
        </p:sp>
      </p:grpSp>
      <p:pic>
        <p:nvPicPr>
          <p:cNvPr id="23" name="圖片 22">
            <a:extLst>
              <a:ext uri="{FF2B5EF4-FFF2-40B4-BE49-F238E27FC236}">
                <a16:creationId xmlns:a16="http://schemas.microsoft.com/office/drawing/2014/main" xmlns="" id="{2EF3F735-3124-4D88-94E0-9FC9A41BF9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29418" y="2898204"/>
            <a:ext cx="1296890" cy="113969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5" name="圖片 24">
            <a:extLst>
              <a:ext uri="{FF2B5EF4-FFF2-40B4-BE49-F238E27FC236}">
                <a16:creationId xmlns:a16="http://schemas.microsoft.com/office/drawing/2014/main" xmlns="" id="{5BBB62AA-0B2E-4A10-8BE5-9067FF9B1F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6429418" y="4067712"/>
            <a:ext cx="1296890" cy="113969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7" name="文字方塊 26">
            <a:extLst>
              <a:ext uri="{FF2B5EF4-FFF2-40B4-BE49-F238E27FC236}">
                <a16:creationId xmlns:a16="http://schemas.microsoft.com/office/drawing/2014/main" xmlns="" id="{D9960732-27D3-494A-94CB-8FEC74F59F11}"/>
              </a:ext>
            </a:extLst>
          </p:cNvPr>
          <p:cNvSpPr txBox="1"/>
          <p:nvPr/>
        </p:nvSpPr>
        <p:spPr>
          <a:xfrm>
            <a:off x="3529339" y="2709943"/>
            <a:ext cx="22358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Detect one </a:t>
            </a:r>
            <a:r>
              <a:rPr lang="en-US" altLang="zh-TW" sz="2400" b="1" i="1" dirty="0"/>
              <a:t>type </a:t>
            </a:r>
            <a:r>
              <a:rPr lang="en-US" altLang="zh-TW" sz="2400" dirty="0"/>
              <a:t>of patterns</a:t>
            </a:r>
            <a:endParaRPr lang="zh-TW" altLang="en-US" sz="2400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xmlns="" id="{7C415BE3-054B-49CC-B22B-9270CAF031C8}"/>
              </a:ext>
            </a:extLst>
          </p:cNvPr>
          <p:cNvSpPr txBox="1"/>
          <p:nvPr/>
        </p:nvSpPr>
        <p:spPr>
          <a:xfrm>
            <a:off x="3569340" y="5350748"/>
            <a:ext cx="43916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Each dimension of v represents the characteristics of patterns.</a:t>
            </a:r>
            <a:endParaRPr lang="zh-TW" altLang="en-US" sz="2400" dirty="0"/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xmlns="" id="{6982FEA8-40C8-4962-924A-CA2C0EAF5EDC}"/>
              </a:ext>
            </a:extLst>
          </p:cNvPr>
          <p:cNvSpPr txBox="1"/>
          <p:nvPr/>
        </p:nvSpPr>
        <p:spPr>
          <a:xfrm>
            <a:off x="3590346" y="6146514"/>
            <a:ext cx="55536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The norm of v represents the existence. 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xmlns="" id="{0306D7FD-04A5-4D4D-80F6-17A6347BE6AD}"/>
                  </a:ext>
                </a:extLst>
              </p:cNvPr>
              <p:cNvSpPr txBox="1"/>
              <p:nvPr/>
            </p:nvSpPr>
            <p:spPr>
              <a:xfrm>
                <a:off x="7890694" y="3155728"/>
                <a:ext cx="696088" cy="6134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1.0</m:t>
                              </m:r>
                            </m:e>
                            <m:e>
                              <m:r>
                                <a:rPr lang="zh-TW" altLang="en-US" sz="2400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0306D7FD-04A5-4D4D-80F6-17A6347BE6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0694" y="3155728"/>
                <a:ext cx="696088" cy="613438"/>
              </a:xfrm>
              <a:prstGeom prst="rect">
                <a:avLst/>
              </a:prstGeom>
              <a:blipFill>
                <a:blip r:embed="rId7"/>
                <a:stretch>
                  <a:fillRect b="-1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字方塊 28">
                <a:extLst>
                  <a:ext uri="{FF2B5EF4-FFF2-40B4-BE49-F238E27FC236}">
                    <a16:creationId xmlns:a16="http://schemas.microsoft.com/office/drawing/2014/main" xmlns="" id="{86E7E95C-FF94-4B80-8F6B-D356727830D0}"/>
                  </a:ext>
                </a:extLst>
              </p:cNvPr>
              <p:cNvSpPr txBox="1"/>
              <p:nvPr/>
            </p:nvSpPr>
            <p:spPr>
              <a:xfrm>
                <a:off x="7768937" y="4339380"/>
                <a:ext cx="925318" cy="6134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−1.0</m:t>
                              </m:r>
                            </m:e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9" name="文字方塊 28">
                <a:extLst>
                  <a:ext uri="{FF2B5EF4-FFF2-40B4-BE49-F238E27FC236}">
                    <a16:creationId xmlns:a16="http://schemas.microsoft.com/office/drawing/2014/main" id="{86E7E95C-FF94-4B80-8F6B-D356727830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8937" y="4339380"/>
                <a:ext cx="925318" cy="613438"/>
              </a:xfrm>
              <a:prstGeom prst="rect">
                <a:avLst/>
              </a:prstGeom>
              <a:blipFill>
                <a:blip r:embed="rId8"/>
                <a:stretch>
                  <a:fillRect b="-1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47358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  <p:bldP spid="11" grpId="0" animBg="1"/>
      <p:bldP spid="17" grpId="0" animBg="1"/>
      <p:bldP spid="19" grpId="0" animBg="1"/>
      <p:bldP spid="20" grpId="0" animBg="1"/>
      <p:bldP spid="27" grpId="0"/>
      <p:bldP spid="7" grpId="0"/>
      <p:bldP spid="28" grpId="0"/>
      <p:bldP spid="8" grpId="0"/>
      <p:bldP spid="29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D0FD8E6E-7F37-4B2C-B26E-289CB909E4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Capsule</a:t>
            </a:r>
            <a:endParaRPr lang="zh-TW" altLang="en-US" dirty="0"/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xmlns="" id="{1D4BA719-CA52-4EC8-848E-60A060EC30B4}"/>
              </a:ext>
            </a:extLst>
          </p:cNvPr>
          <p:cNvSpPr/>
          <p:nvPr/>
        </p:nvSpPr>
        <p:spPr>
          <a:xfrm>
            <a:off x="1376563" y="2044700"/>
            <a:ext cx="6340073" cy="379729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 dirty="0"/>
          </a:p>
        </p:txBody>
      </p:sp>
      <p:cxnSp>
        <p:nvCxnSpPr>
          <p:cNvPr id="5" name="直線單箭頭接點 4">
            <a:extLst>
              <a:ext uri="{FF2B5EF4-FFF2-40B4-BE49-F238E27FC236}">
                <a16:creationId xmlns:a16="http://schemas.microsoft.com/office/drawing/2014/main" xmlns="" id="{F0155406-DC19-49D3-91B5-BDE19AA41D57}"/>
              </a:ext>
            </a:extLst>
          </p:cNvPr>
          <p:cNvCxnSpPr>
            <a:cxnSpLocks/>
          </p:cNvCxnSpPr>
          <p:nvPr/>
        </p:nvCxnSpPr>
        <p:spPr>
          <a:xfrm>
            <a:off x="1114013" y="2929544"/>
            <a:ext cx="160178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xmlns="" id="{C5307671-0BCC-45A4-8938-BF43E1207C2B}"/>
                  </a:ext>
                </a:extLst>
              </p:cNvPr>
              <p:cNvSpPr/>
              <p:nvPr/>
            </p:nvSpPr>
            <p:spPr>
              <a:xfrm>
                <a:off x="7937089" y="3268189"/>
                <a:ext cx="357809" cy="120180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C5307671-0BCC-45A4-8938-BF43E1207C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7089" y="3268189"/>
                <a:ext cx="357809" cy="1201805"/>
              </a:xfrm>
              <a:prstGeom prst="rect">
                <a:avLst/>
              </a:prstGeom>
              <a:blipFill>
                <a:blip r:embed="rId2"/>
                <a:stretch>
                  <a:fillRect l="-491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xmlns="" id="{7F9BFB53-B29C-4E21-AE9B-16BB5B002B62}"/>
                  </a:ext>
                </a:extLst>
              </p:cNvPr>
              <p:cNvSpPr/>
              <p:nvPr/>
            </p:nvSpPr>
            <p:spPr>
              <a:xfrm>
                <a:off x="808790" y="2312733"/>
                <a:ext cx="357809" cy="1201805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7F9BFB53-B29C-4E21-AE9B-16BB5B002B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790" y="2312733"/>
                <a:ext cx="357809" cy="1201805"/>
              </a:xfrm>
              <a:prstGeom prst="rect">
                <a:avLst/>
              </a:prstGeom>
              <a:blipFill>
                <a:blip r:embed="rId3"/>
                <a:stretch>
                  <a:fillRect l="-2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xmlns="" id="{46AE8B4E-30E0-4C03-A42A-4E9857625725}"/>
                  </a:ext>
                </a:extLst>
              </p:cNvPr>
              <p:cNvSpPr/>
              <p:nvPr/>
            </p:nvSpPr>
            <p:spPr>
              <a:xfrm>
                <a:off x="823702" y="4488402"/>
                <a:ext cx="357809" cy="1201805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46AE8B4E-30E0-4C03-A42A-4E98576257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702" y="4488402"/>
                <a:ext cx="357809" cy="1201805"/>
              </a:xfrm>
              <a:prstGeom prst="rect">
                <a:avLst/>
              </a:prstGeom>
              <a:blipFill>
                <a:blip r:embed="rId4"/>
                <a:stretch>
                  <a:fillRect l="-2459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xmlns="" id="{5780D396-D477-4661-A706-E4F62A677ED9}"/>
              </a:ext>
            </a:extLst>
          </p:cNvPr>
          <p:cNvCxnSpPr>
            <a:cxnSpLocks/>
          </p:cNvCxnSpPr>
          <p:nvPr/>
        </p:nvCxnSpPr>
        <p:spPr>
          <a:xfrm>
            <a:off x="1181511" y="5106575"/>
            <a:ext cx="158663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xmlns="" id="{E1777696-D052-4592-9FCC-50F084A8F82B}"/>
              </a:ext>
            </a:extLst>
          </p:cNvPr>
          <p:cNvCxnSpPr>
            <a:cxnSpLocks/>
          </p:cNvCxnSpPr>
          <p:nvPr/>
        </p:nvCxnSpPr>
        <p:spPr>
          <a:xfrm>
            <a:off x="7426878" y="3869092"/>
            <a:ext cx="47707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>
            <a:extLst>
              <a:ext uri="{FF2B5EF4-FFF2-40B4-BE49-F238E27FC236}">
                <a16:creationId xmlns:a16="http://schemas.microsoft.com/office/drawing/2014/main" xmlns="" id="{D29669A3-A4AE-430E-89B6-93980E08344B}"/>
              </a:ext>
            </a:extLst>
          </p:cNvPr>
          <p:cNvSpPr/>
          <p:nvPr/>
        </p:nvSpPr>
        <p:spPr>
          <a:xfrm>
            <a:off x="5852078" y="3077311"/>
            <a:ext cx="1574800" cy="158356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zh-TW" sz="2400" dirty="0"/>
              <a:t>Squashing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xmlns="" id="{87E40B49-870D-4FB9-BAFA-234EB3A0A39F}"/>
                  </a:ext>
                </a:extLst>
              </p:cNvPr>
              <p:cNvSpPr/>
              <p:nvPr/>
            </p:nvSpPr>
            <p:spPr>
              <a:xfrm>
                <a:off x="2768150" y="2312733"/>
                <a:ext cx="357809" cy="1201805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87E40B49-870D-4FB9-BAFA-234EB3A0A3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8150" y="2312733"/>
                <a:ext cx="357809" cy="1201805"/>
              </a:xfrm>
              <a:prstGeom prst="rect">
                <a:avLst/>
              </a:prstGeom>
              <a:blipFill>
                <a:blip r:embed="rId5"/>
                <a:stretch>
                  <a:fillRect l="-2295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xmlns="" id="{66F8FB68-81A1-47BA-A72C-B12CD622F49A}"/>
                  </a:ext>
                </a:extLst>
              </p:cNvPr>
              <p:cNvSpPr/>
              <p:nvPr/>
            </p:nvSpPr>
            <p:spPr>
              <a:xfrm>
                <a:off x="2806869" y="4488401"/>
                <a:ext cx="357809" cy="1201805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66F8FB68-81A1-47BA-A72C-B12CD622F4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6869" y="4488401"/>
                <a:ext cx="357809" cy="1201805"/>
              </a:xfrm>
              <a:prstGeom prst="rect">
                <a:avLst/>
              </a:prstGeom>
              <a:blipFill>
                <a:blip r:embed="rId6"/>
                <a:stretch>
                  <a:fillRect l="-22951" r="-163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xmlns="" id="{5FF1134C-EA90-4EF5-B1E0-09DF447FBA5C}"/>
                  </a:ext>
                </a:extLst>
              </p:cNvPr>
              <p:cNvSpPr/>
              <p:nvPr/>
            </p:nvSpPr>
            <p:spPr>
              <a:xfrm>
                <a:off x="4967777" y="3251079"/>
                <a:ext cx="357809" cy="1201805"/>
              </a:xfrm>
              <a:prstGeom prst="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5FF1134C-EA90-4EF5-B1E0-09DF447FBA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7777" y="3251079"/>
                <a:ext cx="357809" cy="120180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xmlns="" id="{6A815955-3F8E-4B9D-B46C-1D42F655FB64}"/>
              </a:ext>
            </a:extLst>
          </p:cNvPr>
          <p:cNvCxnSpPr>
            <a:cxnSpLocks/>
          </p:cNvCxnSpPr>
          <p:nvPr/>
        </p:nvCxnSpPr>
        <p:spPr>
          <a:xfrm>
            <a:off x="5375001" y="3851982"/>
            <a:ext cx="47707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xmlns="" id="{EF510EBB-ABF3-4D13-BD92-068CF8278604}"/>
              </a:ext>
            </a:extLst>
          </p:cNvPr>
          <p:cNvCxnSpPr>
            <a:cxnSpLocks/>
          </p:cNvCxnSpPr>
          <p:nvPr/>
        </p:nvCxnSpPr>
        <p:spPr>
          <a:xfrm>
            <a:off x="4465300" y="3851982"/>
            <a:ext cx="47707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橢圓 19">
            <a:extLst>
              <a:ext uri="{FF2B5EF4-FFF2-40B4-BE49-F238E27FC236}">
                <a16:creationId xmlns:a16="http://schemas.microsoft.com/office/drawing/2014/main" xmlns="" id="{AEF895FF-A54D-48A7-AF28-8536D6B4EB9A}"/>
              </a:ext>
            </a:extLst>
          </p:cNvPr>
          <p:cNvSpPr/>
          <p:nvPr/>
        </p:nvSpPr>
        <p:spPr>
          <a:xfrm>
            <a:off x="4143861" y="3643485"/>
            <a:ext cx="357809" cy="357809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+</a:t>
            </a:r>
            <a:endParaRPr lang="zh-TW" altLang="en-US" sz="2400" dirty="0"/>
          </a:p>
        </p:txBody>
      </p:sp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xmlns="" id="{D2F22B6A-64BC-4C00-A30B-E03D8DF0AE2D}"/>
              </a:ext>
            </a:extLst>
          </p:cNvPr>
          <p:cNvCxnSpPr>
            <a:cxnSpLocks/>
          </p:cNvCxnSpPr>
          <p:nvPr/>
        </p:nvCxnSpPr>
        <p:spPr>
          <a:xfrm>
            <a:off x="3125959" y="2913635"/>
            <a:ext cx="1017902" cy="90875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2">
            <a:extLst>
              <a:ext uri="{FF2B5EF4-FFF2-40B4-BE49-F238E27FC236}">
                <a16:creationId xmlns:a16="http://schemas.microsoft.com/office/drawing/2014/main" xmlns="" id="{ED27B0CD-D35B-4B99-8EB8-274D4594BABB}"/>
              </a:ext>
            </a:extLst>
          </p:cNvPr>
          <p:cNvCxnSpPr>
            <a:cxnSpLocks/>
            <a:endCxn id="20" idx="2"/>
          </p:cNvCxnSpPr>
          <p:nvPr/>
        </p:nvCxnSpPr>
        <p:spPr>
          <a:xfrm flipV="1">
            <a:off x="3164678" y="3822390"/>
            <a:ext cx="979183" cy="127148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字方塊 24">
                <a:extLst>
                  <a:ext uri="{FF2B5EF4-FFF2-40B4-BE49-F238E27FC236}">
                    <a16:creationId xmlns:a16="http://schemas.microsoft.com/office/drawing/2014/main" xmlns="" id="{BFE53EFB-AD09-4178-A64A-794F3D077930}"/>
                  </a:ext>
                </a:extLst>
              </p:cNvPr>
              <p:cNvSpPr txBox="1"/>
              <p:nvPr/>
            </p:nvSpPr>
            <p:spPr>
              <a:xfrm>
                <a:off x="1534124" y="2460865"/>
                <a:ext cx="94134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25" name="文字方塊 24">
                <a:extLst>
                  <a:ext uri="{FF2B5EF4-FFF2-40B4-BE49-F238E27FC236}">
                    <a16:creationId xmlns:a16="http://schemas.microsoft.com/office/drawing/2014/main" id="{BFE53EFB-AD09-4178-A64A-794F3D0779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4124" y="2460865"/>
                <a:ext cx="941348" cy="43088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字方塊 25">
                <a:extLst>
                  <a:ext uri="{FF2B5EF4-FFF2-40B4-BE49-F238E27FC236}">
                    <a16:creationId xmlns:a16="http://schemas.microsoft.com/office/drawing/2014/main" xmlns="" id="{67C70BD9-7B48-4FB1-9DF3-0462F93AC280}"/>
                  </a:ext>
                </a:extLst>
              </p:cNvPr>
              <p:cNvSpPr txBox="1"/>
              <p:nvPr/>
            </p:nvSpPr>
            <p:spPr>
              <a:xfrm>
                <a:off x="1534124" y="4646012"/>
                <a:ext cx="94904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altLang="zh-TW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26" name="文字方塊 25">
                <a:extLst>
                  <a:ext uri="{FF2B5EF4-FFF2-40B4-BE49-F238E27FC236}">
                    <a16:creationId xmlns:a16="http://schemas.microsoft.com/office/drawing/2014/main" id="{67C70BD9-7B48-4FB1-9DF3-0462F93AC2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4124" y="4646012"/>
                <a:ext cx="949041" cy="43088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字方塊 26">
                <a:extLst>
                  <a:ext uri="{FF2B5EF4-FFF2-40B4-BE49-F238E27FC236}">
                    <a16:creationId xmlns:a16="http://schemas.microsoft.com/office/drawing/2014/main" xmlns="" id="{10B6CC3D-390B-40D3-AB03-46152FB8749A}"/>
                  </a:ext>
                </a:extLst>
              </p:cNvPr>
              <p:cNvSpPr txBox="1"/>
              <p:nvPr/>
            </p:nvSpPr>
            <p:spPr>
              <a:xfrm>
                <a:off x="3374170" y="2786629"/>
                <a:ext cx="73321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27" name="文字方塊 26">
                <a:extLst>
                  <a:ext uri="{FF2B5EF4-FFF2-40B4-BE49-F238E27FC236}">
                    <a16:creationId xmlns:a16="http://schemas.microsoft.com/office/drawing/2014/main" id="{10B6CC3D-390B-40D3-AB03-46152FB874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4170" y="2786629"/>
                <a:ext cx="733214" cy="43088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xmlns="" id="{D1EA97F7-E6C2-48B0-BEBD-9A535563A3B5}"/>
                  </a:ext>
                </a:extLst>
              </p:cNvPr>
              <p:cNvSpPr txBox="1"/>
              <p:nvPr/>
            </p:nvSpPr>
            <p:spPr>
              <a:xfrm>
                <a:off x="3359730" y="4861455"/>
                <a:ext cx="74148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D1EA97F7-E6C2-48B0-BEBD-9A535563A3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9730" y="4861455"/>
                <a:ext cx="741485" cy="43088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字方塊 28">
                <a:extLst>
                  <a:ext uri="{FF2B5EF4-FFF2-40B4-BE49-F238E27FC236}">
                    <a16:creationId xmlns:a16="http://schemas.microsoft.com/office/drawing/2014/main" xmlns="" id="{380E021B-EB51-41F6-8F15-7B37DFAE9A3F}"/>
                  </a:ext>
                </a:extLst>
              </p:cNvPr>
              <p:cNvSpPr txBox="1"/>
              <p:nvPr/>
            </p:nvSpPr>
            <p:spPr>
              <a:xfrm>
                <a:off x="3145087" y="336630"/>
                <a:ext cx="155709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sSup>
                        <m:s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9" name="文字方塊 28">
                <a:extLst>
                  <a:ext uri="{FF2B5EF4-FFF2-40B4-BE49-F238E27FC236}">
                    <a16:creationId xmlns:a16="http://schemas.microsoft.com/office/drawing/2014/main" id="{380E021B-EB51-41F6-8F15-7B37DFAE9A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5087" y="336630"/>
                <a:ext cx="1557093" cy="369332"/>
              </a:xfrm>
              <a:prstGeom prst="rect">
                <a:avLst/>
              </a:prstGeom>
              <a:blipFill>
                <a:blip r:embed="rId12"/>
                <a:stretch>
                  <a:fillRect l="-2353" r="-784" b="-655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字方塊 29">
                <a:extLst>
                  <a:ext uri="{FF2B5EF4-FFF2-40B4-BE49-F238E27FC236}">
                    <a16:creationId xmlns:a16="http://schemas.microsoft.com/office/drawing/2014/main" xmlns="" id="{2501D7CA-DEFD-4B4D-A8DB-3B095CF3CA27}"/>
                  </a:ext>
                </a:extLst>
              </p:cNvPr>
              <p:cNvSpPr txBox="1"/>
              <p:nvPr/>
            </p:nvSpPr>
            <p:spPr>
              <a:xfrm>
                <a:off x="5166448" y="336630"/>
                <a:ext cx="157690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0" name="文字方塊 29">
                <a:extLst>
                  <a:ext uri="{FF2B5EF4-FFF2-40B4-BE49-F238E27FC236}">
                    <a16:creationId xmlns:a16="http://schemas.microsoft.com/office/drawing/2014/main" id="{2501D7CA-DEFD-4B4D-A8DB-3B095CF3CA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6448" y="336630"/>
                <a:ext cx="1576906" cy="369332"/>
              </a:xfrm>
              <a:prstGeom prst="rect">
                <a:avLst/>
              </a:prstGeom>
              <a:blipFill>
                <a:blip r:embed="rId13"/>
                <a:stretch>
                  <a:fillRect l="-2326" r="-1163" b="-655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xmlns="" id="{86174854-4A76-415F-89C4-42570A028F41}"/>
                  </a:ext>
                </a:extLst>
              </p:cNvPr>
              <p:cNvSpPr txBox="1"/>
              <p:nvPr/>
            </p:nvSpPr>
            <p:spPr>
              <a:xfrm>
                <a:off x="3121273" y="886137"/>
                <a:ext cx="226068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p>
                        <m:sSup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86174854-4A76-415F-89C4-42570A028F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1273" y="886137"/>
                <a:ext cx="2260683" cy="369332"/>
              </a:xfrm>
              <a:prstGeom prst="rect">
                <a:avLst/>
              </a:prstGeom>
              <a:blipFill>
                <a:blip r:embed="rId1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字方塊 32">
                <a:extLst>
                  <a:ext uri="{FF2B5EF4-FFF2-40B4-BE49-F238E27FC236}">
                    <a16:creationId xmlns:a16="http://schemas.microsoft.com/office/drawing/2014/main" xmlns="" id="{ECDCA533-E196-4287-B98F-60A3A9C33998}"/>
                  </a:ext>
                </a:extLst>
              </p:cNvPr>
              <p:cNvSpPr txBox="1"/>
              <p:nvPr/>
            </p:nvSpPr>
            <p:spPr>
              <a:xfrm>
                <a:off x="3121273" y="1429318"/>
                <a:ext cx="204517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𝑆𝑞𝑢𝑎𝑠h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3" name="文字方塊 32">
                <a:extLst>
                  <a:ext uri="{FF2B5EF4-FFF2-40B4-BE49-F238E27FC236}">
                    <a16:creationId xmlns:a16="http://schemas.microsoft.com/office/drawing/2014/main" id="{ECDCA533-E196-4287-B98F-60A3A9C339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1273" y="1429318"/>
                <a:ext cx="2045175" cy="369332"/>
              </a:xfrm>
              <a:prstGeom prst="rect">
                <a:avLst/>
              </a:prstGeom>
              <a:blipFill>
                <a:blip r:embed="rId15"/>
                <a:stretch>
                  <a:fillRect l="-1786" b="-3442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文字方塊 34">
            <a:extLst>
              <a:ext uri="{FF2B5EF4-FFF2-40B4-BE49-F238E27FC236}">
                <a16:creationId xmlns:a16="http://schemas.microsoft.com/office/drawing/2014/main" xmlns="" id="{FA6228A0-BCAD-43C3-B290-D37A9BBF1170}"/>
              </a:ext>
            </a:extLst>
          </p:cNvPr>
          <p:cNvSpPr txBox="1"/>
          <p:nvPr/>
        </p:nvSpPr>
        <p:spPr>
          <a:xfrm>
            <a:off x="335972" y="5918850"/>
            <a:ext cx="8115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c are determined by </a:t>
            </a:r>
            <a:r>
              <a:rPr lang="en-US" altLang="zh-TW" sz="2400" b="1" i="1" u="sng" dirty="0">
                <a:solidFill>
                  <a:srgbClr val="FF0000"/>
                </a:solidFill>
              </a:rPr>
              <a:t>dynamic routing </a:t>
            </a:r>
            <a:r>
              <a:rPr lang="en-US" altLang="zh-TW" sz="2400" dirty="0">
                <a:solidFill>
                  <a:srgbClr val="FF0000"/>
                </a:solidFill>
              </a:rPr>
              <a:t>during the testing stage.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xmlns="" id="{3675A87C-DCD6-4CB4-85D7-82547A103BA3}"/>
              </a:ext>
            </a:extLst>
          </p:cNvPr>
          <p:cNvSpPr txBox="1"/>
          <p:nvPr/>
        </p:nvSpPr>
        <p:spPr>
          <a:xfrm>
            <a:off x="7159549" y="6286500"/>
            <a:ext cx="16484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c.f. pooling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字方塊 36">
                <a:extLst>
                  <a:ext uri="{FF2B5EF4-FFF2-40B4-BE49-F238E27FC236}">
                    <a16:creationId xmlns:a16="http://schemas.microsoft.com/office/drawing/2014/main" xmlns="" id="{7E4A10AB-ACD1-4CB6-A2C3-D1A0118F011B}"/>
                  </a:ext>
                </a:extLst>
              </p:cNvPr>
              <p:cNvSpPr txBox="1"/>
              <p:nvPr/>
            </p:nvSpPr>
            <p:spPr>
              <a:xfrm>
                <a:off x="6013336" y="916786"/>
                <a:ext cx="2712474" cy="922368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37" name="文字方塊 36">
                <a:extLst>
                  <a:ext uri="{FF2B5EF4-FFF2-40B4-BE49-F238E27FC236}">
                    <a16:creationId xmlns:a16="http://schemas.microsoft.com/office/drawing/2014/main" id="{7E4A10AB-ACD1-4CB6-A2C3-D1A0118F01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3336" y="916786"/>
                <a:ext cx="2712474" cy="922368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矩形 37">
            <a:extLst>
              <a:ext uri="{FF2B5EF4-FFF2-40B4-BE49-F238E27FC236}">
                <a16:creationId xmlns:a16="http://schemas.microsoft.com/office/drawing/2014/main" xmlns="" id="{5687C4A8-AFB2-41B1-986F-BCF727FABA25}"/>
              </a:ext>
            </a:extLst>
          </p:cNvPr>
          <p:cNvSpPr/>
          <p:nvPr/>
        </p:nvSpPr>
        <p:spPr>
          <a:xfrm>
            <a:off x="4133469" y="4842387"/>
            <a:ext cx="161781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zh-TW" sz="2400" dirty="0">
                <a:solidFill>
                  <a:srgbClr val="FF0000"/>
                </a:solidFill>
              </a:rPr>
              <a:t>coupling </a:t>
            </a:r>
            <a:endParaRPr lang="en-US" altLang="zh-TW" sz="2400" dirty="0">
              <a:solidFill>
                <a:srgbClr val="FF0000"/>
              </a:solidFill>
            </a:endParaRPr>
          </a:p>
          <a:p>
            <a:r>
              <a:rPr lang="zh-TW" altLang="zh-TW" sz="2400" dirty="0">
                <a:solidFill>
                  <a:srgbClr val="FF0000"/>
                </a:solidFill>
              </a:rPr>
              <a:t>coefficients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684180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20" grpId="0" animBg="1"/>
      <p:bldP spid="25" grpId="0"/>
      <p:bldP spid="26" grpId="0"/>
      <p:bldP spid="27" grpId="0"/>
      <p:bldP spid="28" grpId="0"/>
      <p:bldP spid="29" grpId="0"/>
      <p:bldP spid="30" grpId="0"/>
      <p:bldP spid="31" grpId="0"/>
      <p:bldP spid="33" grpId="0"/>
      <p:bldP spid="35" grpId="0"/>
      <p:bldP spid="36" grpId="0"/>
      <p:bldP spid="37" grpId="0" animBg="1"/>
      <p:bldP spid="38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: 圓角 9">
            <a:extLst>
              <a:ext uri="{FF2B5EF4-FFF2-40B4-BE49-F238E27FC236}">
                <a16:creationId xmlns:a16="http://schemas.microsoft.com/office/drawing/2014/main" xmlns="" id="{B094300D-2F94-4E78-B758-918A3E797CD6}"/>
              </a:ext>
            </a:extLst>
          </p:cNvPr>
          <p:cNvSpPr/>
          <p:nvPr/>
        </p:nvSpPr>
        <p:spPr>
          <a:xfrm>
            <a:off x="2358889" y="3157221"/>
            <a:ext cx="4014181" cy="3272597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xmlns="" id="{3452C086-6A30-41BB-8D25-8322E4AB2F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Capsule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C9DB6A98-4E66-46D6-844A-2DCFF9E15A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/>
              <a:t>Capsule can also be convolutional. </a:t>
            </a:r>
          </a:p>
          <a:p>
            <a:pPr lvl="1"/>
            <a:r>
              <a:rPr lang="en-US" altLang="zh-TW" dirty="0"/>
              <a:t>Simply replace filter with capsule </a:t>
            </a:r>
          </a:p>
          <a:p>
            <a:r>
              <a:rPr lang="en-US" altLang="zh-TW" sz="2400" dirty="0"/>
              <a:t>Output layer and loss</a:t>
            </a:r>
            <a:endParaRPr lang="zh-TW" altLang="en-US" sz="2400" dirty="0"/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xmlns="" id="{9B031EDB-AA03-4F2D-BB67-373F0296018C}"/>
              </a:ext>
            </a:extLst>
          </p:cNvPr>
          <p:cNvSpPr/>
          <p:nvPr/>
        </p:nvSpPr>
        <p:spPr>
          <a:xfrm>
            <a:off x="4071281" y="3252202"/>
            <a:ext cx="795132" cy="1201805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Cap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xmlns="" id="{59B1ABD1-C2CB-4536-81DE-68705AAD47EE}"/>
                  </a:ext>
                </a:extLst>
              </p:cNvPr>
              <p:cNvSpPr/>
              <p:nvPr/>
            </p:nvSpPr>
            <p:spPr>
              <a:xfrm>
                <a:off x="5343490" y="3252203"/>
                <a:ext cx="357809" cy="120180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59B1ABD1-C2CB-4536-81DE-68705AAD47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3490" y="3252203"/>
                <a:ext cx="357809" cy="1201805"/>
              </a:xfrm>
              <a:prstGeom prst="rect">
                <a:avLst/>
              </a:prstGeom>
              <a:blipFill>
                <a:blip r:embed="rId2"/>
                <a:stretch>
                  <a:fillRect l="-2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xmlns="" id="{A02F2607-CA1D-476B-910D-0F12984EBA9A}"/>
              </a:ext>
            </a:extLst>
          </p:cNvPr>
          <p:cNvCxnSpPr>
            <a:cxnSpLocks/>
          </p:cNvCxnSpPr>
          <p:nvPr/>
        </p:nvCxnSpPr>
        <p:spPr>
          <a:xfrm>
            <a:off x="4866413" y="3847893"/>
            <a:ext cx="47707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: 圓角 6">
            <a:extLst>
              <a:ext uri="{FF2B5EF4-FFF2-40B4-BE49-F238E27FC236}">
                <a16:creationId xmlns:a16="http://schemas.microsoft.com/office/drawing/2014/main" xmlns="" id="{1CDB1D1D-01D2-4C6B-9A75-2E4922EE7C7E}"/>
              </a:ext>
            </a:extLst>
          </p:cNvPr>
          <p:cNvSpPr/>
          <p:nvPr/>
        </p:nvSpPr>
        <p:spPr>
          <a:xfrm>
            <a:off x="4071281" y="4628787"/>
            <a:ext cx="795132" cy="1201805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Cap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xmlns="" id="{31017A7F-2664-45A2-B0D7-E3A2E362D084}"/>
                  </a:ext>
                </a:extLst>
              </p:cNvPr>
              <p:cNvSpPr/>
              <p:nvPr/>
            </p:nvSpPr>
            <p:spPr>
              <a:xfrm>
                <a:off x="5343490" y="4628788"/>
                <a:ext cx="357809" cy="120180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31017A7F-2664-45A2-B0D7-E3A2E362D0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3490" y="4628788"/>
                <a:ext cx="357809" cy="1201805"/>
              </a:xfrm>
              <a:prstGeom prst="rect">
                <a:avLst/>
              </a:prstGeom>
              <a:blipFill>
                <a:blip r:embed="rId3"/>
                <a:stretch>
                  <a:fillRect l="-2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xmlns="" id="{DE2B65B4-DC25-4C93-8058-58DA39CB691B}"/>
              </a:ext>
            </a:extLst>
          </p:cNvPr>
          <p:cNvCxnSpPr>
            <a:cxnSpLocks/>
          </p:cNvCxnSpPr>
          <p:nvPr/>
        </p:nvCxnSpPr>
        <p:spPr>
          <a:xfrm>
            <a:off x="4866413" y="5224478"/>
            <a:ext cx="47707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字方塊 10">
            <a:extLst>
              <a:ext uri="{FF2B5EF4-FFF2-40B4-BE49-F238E27FC236}">
                <a16:creationId xmlns:a16="http://schemas.microsoft.com/office/drawing/2014/main" xmlns="" id="{B4F2BC84-4BB7-49D5-9B99-21FCFE00748B}"/>
              </a:ext>
            </a:extLst>
          </p:cNvPr>
          <p:cNvSpPr txBox="1"/>
          <p:nvPr/>
        </p:nvSpPr>
        <p:spPr>
          <a:xfrm>
            <a:off x="2505490" y="4538041"/>
            <a:ext cx="15397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 err="1"/>
              <a:t>CapsNet</a:t>
            </a:r>
            <a:endParaRPr lang="zh-TW" altLang="en-US" sz="2800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xmlns="" id="{E027118A-79B9-4D69-9BA9-73DB37EABAD4}"/>
              </a:ext>
            </a:extLst>
          </p:cNvPr>
          <p:cNvSpPr txBox="1"/>
          <p:nvPr/>
        </p:nvSpPr>
        <p:spPr>
          <a:xfrm rot="5400000">
            <a:off x="4028889" y="6095272"/>
            <a:ext cx="10734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xmlns="" id="{75C18A14-040E-4911-B9D9-F0DF275988DB}"/>
              </a:ext>
            </a:extLst>
          </p:cNvPr>
          <p:cNvSpPr txBox="1"/>
          <p:nvPr/>
        </p:nvSpPr>
        <p:spPr>
          <a:xfrm rot="5400000">
            <a:off x="5075328" y="6095272"/>
            <a:ext cx="10734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xmlns="" id="{9BA988A9-3ADA-489E-9652-B1F124FAA9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676" y="4038508"/>
            <a:ext cx="1280770" cy="1304199"/>
          </a:xfrm>
          <a:prstGeom prst="rect">
            <a:avLst/>
          </a:prstGeom>
        </p:spPr>
      </p:pic>
      <p:sp>
        <p:nvSpPr>
          <p:cNvPr id="15" name="箭號: 向右 14">
            <a:extLst>
              <a:ext uri="{FF2B5EF4-FFF2-40B4-BE49-F238E27FC236}">
                <a16:creationId xmlns:a16="http://schemas.microsoft.com/office/drawing/2014/main" xmlns="" id="{9825EFF0-F86E-4F54-8D34-E1C1D13D1B84}"/>
              </a:ext>
            </a:extLst>
          </p:cNvPr>
          <p:cNvSpPr/>
          <p:nvPr/>
        </p:nvSpPr>
        <p:spPr>
          <a:xfrm>
            <a:off x="1761912" y="4372148"/>
            <a:ext cx="585398" cy="68911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xmlns="" id="{8A2D576A-7883-4BC9-8A3B-FA3CE7C317B6}"/>
              </a:ext>
            </a:extLst>
          </p:cNvPr>
          <p:cNvCxnSpPr>
            <a:cxnSpLocks/>
          </p:cNvCxnSpPr>
          <p:nvPr/>
        </p:nvCxnSpPr>
        <p:spPr>
          <a:xfrm>
            <a:off x="5701299" y="3862939"/>
            <a:ext cx="120308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xmlns="" id="{4780B1C6-BE26-4873-86EA-4E9BFC937B7F}"/>
              </a:ext>
            </a:extLst>
          </p:cNvPr>
          <p:cNvCxnSpPr>
            <a:cxnSpLocks/>
          </p:cNvCxnSpPr>
          <p:nvPr/>
        </p:nvCxnSpPr>
        <p:spPr>
          <a:xfrm>
            <a:off x="5701299" y="5224478"/>
            <a:ext cx="114197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xmlns="" id="{3D3C4132-8AC7-4773-BD57-3838C2B12CF9}"/>
                  </a:ext>
                </a:extLst>
              </p:cNvPr>
              <p:cNvSpPr txBox="1"/>
              <p:nvPr/>
            </p:nvSpPr>
            <p:spPr>
              <a:xfrm>
                <a:off x="6934760" y="3614399"/>
                <a:ext cx="71519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3D3C4132-8AC7-4773-BD57-3838C2B12C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4760" y="3614399"/>
                <a:ext cx="715196" cy="369332"/>
              </a:xfrm>
              <a:prstGeom prst="rect">
                <a:avLst/>
              </a:prstGeom>
              <a:blipFill>
                <a:blip r:embed="rId5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xmlns="" id="{9BC24579-FDE6-45D6-B5DC-AFA6B3B504F9}"/>
                  </a:ext>
                </a:extLst>
              </p:cNvPr>
              <p:cNvSpPr txBox="1"/>
              <p:nvPr/>
            </p:nvSpPr>
            <p:spPr>
              <a:xfrm>
                <a:off x="6934344" y="5001872"/>
                <a:ext cx="72180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9BC24579-FDE6-45D6-B5DC-AFA6B3B504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4344" y="5001872"/>
                <a:ext cx="721801" cy="369332"/>
              </a:xfrm>
              <a:prstGeom prst="rect">
                <a:avLst/>
              </a:prstGeom>
              <a:blipFill>
                <a:blip r:embed="rId6"/>
                <a:stretch>
                  <a:fillRect t="-1667" b="-1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文字方塊 21">
            <a:extLst>
              <a:ext uri="{FF2B5EF4-FFF2-40B4-BE49-F238E27FC236}">
                <a16:creationId xmlns:a16="http://schemas.microsoft.com/office/drawing/2014/main" xmlns="" id="{2DE0B64A-59A3-4136-BAF0-1BED074EA225}"/>
              </a:ext>
            </a:extLst>
          </p:cNvPr>
          <p:cNvSpPr txBox="1"/>
          <p:nvPr/>
        </p:nvSpPr>
        <p:spPr>
          <a:xfrm>
            <a:off x="6403447" y="4038508"/>
            <a:ext cx="17307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Confidence of “1”</a:t>
            </a:r>
            <a:endParaRPr lang="zh-TW" altLang="en-US" sz="2400" dirty="0"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xmlns="" id="{91DDEFBF-03F2-4EB5-AB7C-C48E5C614E5A}"/>
              </a:ext>
            </a:extLst>
          </p:cNvPr>
          <p:cNvSpPr txBox="1"/>
          <p:nvPr/>
        </p:nvSpPr>
        <p:spPr>
          <a:xfrm>
            <a:off x="6424898" y="5384068"/>
            <a:ext cx="17307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Confidence of “2”</a:t>
            </a:r>
            <a:endParaRPr lang="zh-TW" altLang="en-US" sz="2400" dirty="0"/>
          </a:p>
        </p:txBody>
      </p:sp>
      <p:sp>
        <p:nvSpPr>
          <p:cNvPr id="26" name="箭號: 向右 25">
            <a:extLst>
              <a:ext uri="{FF2B5EF4-FFF2-40B4-BE49-F238E27FC236}">
                <a16:creationId xmlns:a16="http://schemas.microsoft.com/office/drawing/2014/main" xmlns="" id="{ADB29A7C-1127-4374-92CE-0C5D2008E829}"/>
              </a:ext>
            </a:extLst>
          </p:cNvPr>
          <p:cNvSpPr/>
          <p:nvPr/>
        </p:nvSpPr>
        <p:spPr>
          <a:xfrm rot="16200000">
            <a:off x="8079318" y="3464354"/>
            <a:ext cx="637255" cy="51105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箭號: 向右 26">
            <a:extLst>
              <a:ext uri="{FF2B5EF4-FFF2-40B4-BE49-F238E27FC236}">
                <a16:creationId xmlns:a16="http://schemas.microsoft.com/office/drawing/2014/main" xmlns="" id="{0A0898EC-63C7-4FD7-AF4C-CBA6E1E3D0DD}"/>
              </a:ext>
            </a:extLst>
          </p:cNvPr>
          <p:cNvSpPr/>
          <p:nvPr/>
        </p:nvSpPr>
        <p:spPr>
          <a:xfrm rot="5400000" flipV="1">
            <a:off x="8085872" y="4999773"/>
            <a:ext cx="637255" cy="511053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8" name="圖片 27">
            <a:extLst>
              <a:ext uri="{FF2B5EF4-FFF2-40B4-BE49-F238E27FC236}">
                <a16:creationId xmlns:a16="http://schemas.microsoft.com/office/drawing/2014/main" xmlns="" id="{825B8A9F-C74D-4FA5-B72F-33243CCD2A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3631" y="230522"/>
            <a:ext cx="1280770" cy="1304199"/>
          </a:xfrm>
          <a:prstGeom prst="rect">
            <a:avLst/>
          </a:prstGeom>
        </p:spPr>
      </p:pic>
      <p:cxnSp>
        <p:nvCxnSpPr>
          <p:cNvPr id="29" name="直線單箭頭接點 28">
            <a:extLst>
              <a:ext uri="{FF2B5EF4-FFF2-40B4-BE49-F238E27FC236}">
                <a16:creationId xmlns:a16="http://schemas.microsoft.com/office/drawing/2014/main" xmlns="" id="{179905C7-F13B-40AF-A172-81A29DA98C6B}"/>
              </a:ext>
            </a:extLst>
          </p:cNvPr>
          <p:cNvCxnSpPr>
            <a:cxnSpLocks/>
            <a:stCxn id="5" idx="3"/>
          </p:cNvCxnSpPr>
          <p:nvPr/>
        </p:nvCxnSpPr>
        <p:spPr>
          <a:xfrm flipV="1">
            <a:off x="5701299" y="2859319"/>
            <a:ext cx="770701" cy="99378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矩形 33">
            <a:extLst>
              <a:ext uri="{FF2B5EF4-FFF2-40B4-BE49-F238E27FC236}">
                <a16:creationId xmlns:a16="http://schemas.microsoft.com/office/drawing/2014/main" xmlns="" id="{5694D305-7281-478D-9503-110832CA920D}"/>
              </a:ext>
            </a:extLst>
          </p:cNvPr>
          <p:cNvSpPr/>
          <p:nvPr/>
        </p:nvSpPr>
        <p:spPr>
          <a:xfrm>
            <a:off x="5905180" y="1892349"/>
            <a:ext cx="1377671" cy="98247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NN</a:t>
            </a:r>
            <a:endParaRPr lang="zh-TW" altLang="en-US" sz="2800" dirty="0"/>
          </a:p>
        </p:txBody>
      </p:sp>
      <p:cxnSp>
        <p:nvCxnSpPr>
          <p:cNvPr id="36" name="直線單箭頭接點 35">
            <a:extLst>
              <a:ext uri="{FF2B5EF4-FFF2-40B4-BE49-F238E27FC236}">
                <a16:creationId xmlns:a16="http://schemas.microsoft.com/office/drawing/2014/main" xmlns="" id="{5FA1961B-7DCF-483E-B8F8-972CADF1C584}"/>
              </a:ext>
            </a:extLst>
          </p:cNvPr>
          <p:cNvCxnSpPr>
            <a:cxnSpLocks/>
          </p:cNvCxnSpPr>
          <p:nvPr/>
        </p:nvCxnSpPr>
        <p:spPr>
          <a:xfrm flipV="1">
            <a:off x="6594015" y="1466505"/>
            <a:ext cx="0" cy="42584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字方塊 38">
            <a:extLst>
              <a:ext uri="{FF2B5EF4-FFF2-40B4-BE49-F238E27FC236}">
                <a16:creationId xmlns:a16="http://schemas.microsoft.com/office/drawing/2014/main" xmlns="" id="{5AB1C5A1-5000-49A4-B0B2-F335373BE3CA}"/>
              </a:ext>
            </a:extLst>
          </p:cNvPr>
          <p:cNvSpPr txBox="1"/>
          <p:nvPr/>
        </p:nvSpPr>
        <p:spPr>
          <a:xfrm>
            <a:off x="7161243" y="270323"/>
            <a:ext cx="21876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Minimize reconstruction error</a:t>
            </a:r>
            <a:endParaRPr lang="zh-TW" altLang="en-US" sz="2400" dirty="0"/>
          </a:p>
        </p:txBody>
      </p:sp>
      <p:cxnSp>
        <p:nvCxnSpPr>
          <p:cNvPr id="41" name="直線單箭頭接點 40">
            <a:extLst>
              <a:ext uri="{FF2B5EF4-FFF2-40B4-BE49-F238E27FC236}">
                <a16:creationId xmlns:a16="http://schemas.microsoft.com/office/drawing/2014/main" xmlns="" id="{BAAEDE8B-0C01-480A-B153-97DAA693BFA7}"/>
              </a:ext>
            </a:extLst>
          </p:cNvPr>
          <p:cNvCxnSpPr>
            <a:cxnSpLocks/>
            <a:endCxn id="34" idx="2"/>
          </p:cNvCxnSpPr>
          <p:nvPr/>
        </p:nvCxnSpPr>
        <p:spPr>
          <a:xfrm flipV="1">
            <a:off x="5701299" y="2874823"/>
            <a:ext cx="892717" cy="235486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文字方塊 43">
            <a:extLst>
              <a:ext uri="{FF2B5EF4-FFF2-40B4-BE49-F238E27FC236}">
                <a16:creationId xmlns:a16="http://schemas.microsoft.com/office/drawing/2014/main" xmlns="" id="{175493BD-816D-4A33-A6E9-0132E2D98F11}"/>
              </a:ext>
            </a:extLst>
          </p:cNvPr>
          <p:cNvSpPr txBox="1"/>
          <p:nvPr/>
        </p:nvSpPr>
        <p:spPr>
          <a:xfrm>
            <a:off x="6510782" y="2983591"/>
            <a:ext cx="4924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x0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xmlns="" id="{F3BF0236-76F2-4B05-8F31-45C56055E58B}"/>
              </a:ext>
            </a:extLst>
          </p:cNvPr>
          <p:cNvSpPr txBox="1"/>
          <p:nvPr/>
        </p:nvSpPr>
        <p:spPr>
          <a:xfrm>
            <a:off x="5778103" y="2805583"/>
            <a:ext cx="4924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0070C0"/>
                </a:solidFill>
              </a:rPr>
              <a:t>x1</a:t>
            </a:r>
            <a:endParaRPr lang="zh-TW" altLang="en-US" sz="24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295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  <p:bldP spid="8" grpId="0" animBg="1"/>
      <p:bldP spid="12" grpId="0"/>
      <p:bldP spid="13" grpId="0"/>
      <p:bldP spid="15" grpId="0" animBg="1"/>
      <p:bldP spid="20" grpId="0"/>
      <p:bldP spid="21" grpId="0"/>
      <p:bldP spid="22" grpId="0"/>
      <p:bldP spid="23" grpId="0"/>
      <p:bldP spid="26" grpId="0" animBg="1"/>
      <p:bldP spid="27" grpId="0" animBg="1"/>
      <p:bldP spid="34" grpId="0" animBg="1"/>
      <p:bldP spid="39" grpId="0"/>
      <p:bldP spid="44" grpId="0"/>
      <p:bldP spid="37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03721AC1-3B76-4F49-89D3-109CFBEB1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Experimental Results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41A678A1-C811-4C86-88D1-E7E2C7BC4F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/>
              <a:t>MNIST</a:t>
            </a:r>
            <a:endParaRPr lang="zh-TW" altLang="en-US" sz="2400" dirty="0"/>
          </a:p>
        </p:txBody>
      </p:sp>
      <p:sp>
        <p:nvSpPr>
          <p:cNvPr id="5" name="Shape 174">
            <a:extLst>
              <a:ext uri="{FF2B5EF4-FFF2-40B4-BE49-F238E27FC236}">
                <a16:creationId xmlns:a16="http://schemas.microsoft.com/office/drawing/2014/main" xmlns="" id="{01264F83-3427-4606-9C7B-1CB2E9B60001}"/>
              </a:ext>
            </a:extLst>
          </p:cNvPr>
          <p:cNvSpPr txBox="1">
            <a:spLocks/>
          </p:cNvSpPr>
          <p:nvPr/>
        </p:nvSpPr>
        <p:spPr>
          <a:xfrm>
            <a:off x="548026" y="3791255"/>
            <a:ext cx="8520600" cy="2874587"/>
          </a:xfrm>
          <a:prstGeom prst="rect">
            <a:avLst/>
          </a:prstGeom>
        </p:spPr>
        <p:txBody>
          <a:bodyPr vert="horz" wrap="square" lIns="91425" tIns="91425" rIns="91425" bIns="91425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189" indent="-342891"/>
            <a:r>
              <a:rPr lang="zh-TW" sz="2400" dirty="0"/>
              <a:t>Each example is an MNIST digit with a random small </a:t>
            </a:r>
            <a:r>
              <a:rPr lang="zh-TW" sz="2400" dirty="0">
                <a:solidFill>
                  <a:srgbClr val="FF0000"/>
                </a:solidFill>
              </a:rPr>
              <a:t>affine transformation</a:t>
            </a:r>
            <a:r>
              <a:rPr lang="zh-TW" sz="2400" dirty="0"/>
              <a:t>.</a:t>
            </a:r>
          </a:p>
          <a:p>
            <a:pPr marL="457189" indent="-342891"/>
            <a:r>
              <a:rPr lang="zh-TW" sz="2400" dirty="0"/>
              <a:t>However, models were </a:t>
            </a:r>
            <a:r>
              <a:rPr lang="zh-TW" sz="2400" dirty="0">
                <a:solidFill>
                  <a:srgbClr val="FF0000"/>
                </a:solidFill>
              </a:rPr>
              <a:t>never trained with affine transformations</a:t>
            </a:r>
            <a:r>
              <a:rPr lang="zh-TW" sz="2400" dirty="0"/>
              <a:t> </a:t>
            </a:r>
            <a:endParaRPr lang="en-US" altLang="zh-TW" sz="2400" dirty="0"/>
          </a:p>
          <a:p>
            <a:pPr marL="457189" indent="-342891"/>
            <a:r>
              <a:rPr lang="zh-TW" altLang="zh-TW" sz="2400" dirty="0">
                <a:solidFill>
                  <a:srgbClr val="FF0000"/>
                </a:solidFill>
              </a:rPr>
              <a:t>CapsNet</a:t>
            </a:r>
            <a:r>
              <a:rPr lang="zh-TW" altLang="zh-TW" sz="2400" dirty="0"/>
              <a:t> achieved </a:t>
            </a:r>
            <a:r>
              <a:rPr lang="zh-TW" altLang="zh-TW" sz="2400" dirty="0">
                <a:solidFill>
                  <a:srgbClr val="FF0000"/>
                </a:solidFill>
              </a:rPr>
              <a:t>79%</a:t>
            </a:r>
            <a:r>
              <a:rPr lang="zh-TW" altLang="zh-TW" sz="2400" dirty="0"/>
              <a:t> accuracy on the affnist test set. </a:t>
            </a:r>
          </a:p>
          <a:p>
            <a:pPr marL="457189" indent="-342891"/>
            <a:r>
              <a:rPr lang="zh-TW" altLang="zh-TW" sz="2400" dirty="0"/>
              <a:t>A </a:t>
            </a:r>
            <a:r>
              <a:rPr lang="zh-TW" altLang="zh-TW" sz="2400" dirty="0">
                <a:solidFill>
                  <a:srgbClr val="FF0000"/>
                </a:solidFill>
              </a:rPr>
              <a:t>traditional convolutional model</a:t>
            </a:r>
            <a:r>
              <a:rPr lang="zh-TW" altLang="zh-TW" sz="2400" dirty="0"/>
              <a:t> with a similar number of parameters which achieved </a:t>
            </a:r>
            <a:r>
              <a:rPr lang="zh-TW" altLang="zh-TW" sz="2400" dirty="0">
                <a:solidFill>
                  <a:srgbClr val="FF0000"/>
                </a:solidFill>
              </a:rPr>
              <a:t>66%</a:t>
            </a:r>
            <a:r>
              <a:rPr lang="en-US" altLang="zh-TW" sz="2400" dirty="0">
                <a:solidFill>
                  <a:srgbClr val="FF0000"/>
                </a:solidFill>
              </a:rPr>
              <a:t>.</a:t>
            </a:r>
            <a:endParaRPr lang="zh-TW" altLang="zh-TW" sz="2400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xmlns="" id="{74BA8A3B-EEAB-4018-A1B7-9E80C0FEA9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4714" y="1792365"/>
            <a:ext cx="5227223" cy="1897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6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/>
          <p:cNvSpPr/>
          <p:nvPr/>
        </p:nvSpPr>
        <p:spPr>
          <a:xfrm>
            <a:off x="414945" y="4419540"/>
            <a:ext cx="4173041" cy="93553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420795" y="1713451"/>
            <a:ext cx="4173041" cy="237459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The whole CNN</a:t>
            </a:r>
            <a:endParaRPr lang="zh-TW" altLang="en-US" dirty="0"/>
          </a:p>
        </p:txBody>
      </p:sp>
      <p:pic>
        <p:nvPicPr>
          <p:cNvPr id="12290" name="Picture 2" descr="http://s.hswstatic.com/gif/whiskers-sam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5642" y="191529"/>
            <a:ext cx="1771005" cy="1204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矩形 10"/>
          <p:cNvSpPr/>
          <p:nvPr/>
        </p:nvSpPr>
        <p:spPr>
          <a:xfrm>
            <a:off x="5249923" y="1929505"/>
            <a:ext cx="1736724" cy="55648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Convolution</a:t>
            </a:r>
            <a:endParaRPr lang="zh-TW" altLang="en-US" sz="2400" dirty="0"/>
          </a:p>
        </p:txBody>
      </p:sp>
      <p:sp>
        <p:nvSpPr>
          <p:cNvPr id="13" name="矩形 12"/>
          <p:cNvSpPr/>
          <p:nvPr/>
        </p:nvSpPr>
        <p:spPr>
          <a:xfrm>
            <a:off x="5249923" y="3029517"/>
            <a:ext cx="1736724" cy="55648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Max Pooling</a:t>
            </a:r>
            <a:endParaRPr lang="zh-TW" altLang="en-US" sz="2400" dirty="0"/>
          </a:p>
        </p:txBody>
      </p:sp>
      <p:sp>
        <p:nvSpPr>
          <p:cNvPr id="14" name="矩形 13"/>
          <p:cNvSpPr/>
          <p:nvPr/>
        </p:nvSpPr>
        <p:spPr>
          <a:xfrm>
            <a:off x="5249923" y="4097730"/>
            <a:ext cx="1736724" cy="55648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Convolution</a:t>
            </a:r>
            <a:endParaRPr lang="zh-TW" altLang="en-US" sz="2400" dirty="0"/>
          </a:p>
        </p:txBody>
      </p:sp>
      <p:sp>
        <p:nvSpPr>
          <p:cNvPr id="15" name="矩形 14"/>
          <p:cNvSpPr/>
          <p:nvPr/>
        </p:nvSpPr>
        <p:spPr>
          <a:xfrm>
            <a:off x="5249923" y="5130982"/>
            <a:ext cx="1736724" cy="55648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Max Pooling</a:t>
            </a:r>
            <a:endParaRPr lang="zh-TW" altLang="en-US" sz="2400" dirty="0"/>
          </a:p>
        </p:txBody>
      </p:sp>
      <p:sp>
        <p:nvSpPr>
          <p:cNvPr id="16" name="文字方塊 15"/>
          <p:cNvSpPr txBox="1"/>
          <p:nvPr/>
        </p:nvSpPr>
        <p:spPr>
          <a:xfrm>
            <a:off x="3324218" y="6055666"/>
            <a:ext cx="1556991" cy="46166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Flatten</a:t>
            </a:r>
            <a:endParaRPr lang="zh-TW" altLang="en-US" sz="2400" dirty="0"/>
          </a:p>
        </p:txBody>
      </p:sp>
      <p:sp>
        <p:nvSpPr>
          <p:cNvPr id="12" name="向下箭號 11"/>
          <p:cNvSpPr/>
          <p:nvPr/>
        </p:nvSpPr>
        <p:spPr>
          <a:xfrm>
            <a:off x="5869620" y="1451760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向下箭號 17"/>
          <p:cNvSpPr/>
          <p:nvPr/>
        </p:nvSpPr>
        <p:spPr>
          <a:xfrm>
            <a:off x="5869620" y="2562542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向下箭號 18"/>
          <p:cNvSpPr/>
          <p:nvPr/>
        </p:nvSpPr>
        <p:spPr>
          <a:xfrm>
            <a:off x="5869620" y="3654185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向下箭號 19"/>
          <p:cNvSpPr/>
          <p:nvPr/>
        </p:nvSpPr>
        <p:spPr>
          <a:xfrm>
            <a:off x="5869620" y="4689178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右彎箭號 16"/>
          <p:cNvSpPr/>
          <p:nvPr/>
        </p:nvSpPr>
        <p:spPr>
          <a:xfrm rot="10800000">
            <a:off x="4881209" y="5753402"/>
            <a:ext cx="1378857" cy="751743"/>
          </a:xfrm>
          <a:prstGeom prst="bentArrow">
            <a:avLst>
              <a:gd name="adj1" fmla="val 36585"/>
              <a:gd name="adj2" fmla="val 25000"/>
              <a:gd name="adj3" fmla="val 25000"/>
              <a:gd name="adj4" fmla="val 4375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2" name="右彎箭號 21"/>
          <p:cNvSpPr/>
          <p:nvPr/>
        </p:nvSpPr>
        <p:spPr>
          <a:xfrm rot="16200000">
            <a:off x="2154214" y="5340912"/>
            <a:ext cx="968423" cy="1238252"/>
          </a:xfrm>
          <a:prstGeom prst="bentArrow">
            <a:avLst>
              <a:gd name="adj1" fmla="val 28061"/>
              <a:gd name="adj2" fmla="val 25000"/>
              <a:gd name="adj3" fmla="val 25000"/>
              <a:gd name="adj4" fmla="val 4375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7424968" y="3414758"/>
            <a:ext cx="16906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Can repeat many times</a:t>
            </a:r>
            <a:endParaRPr lang="zh-TW" altLang="en-US" sz="2400" dirty="0"/>
          </a:p>
        </p:txBody>
      </p:sp>
      <p:sp>
        <p:nvSpPr>
          <p:cNvPr id="23" name="左大括弧 22"/>
          <p:cNvSpPr/>
          <p:nvPr/>
        </p:nvSpPr>
        <p:spPr>
          <a:xfrm flipH="1">
            <a:off x="7026249" y="1806541"/>
            <a:ext cx="334434" cy="4047433"/>
          </a:xfrm>
          <a:prstGeom prst="leftBrace">
            <a:avLst>
              <a:gd name="adj1" fmla="val 72890"/>
              <a:gd name="adj2" fmla="val 50000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矩形 2"/>
          <p:cNvSpPr/>
          <p:nvPr/>
        </p:nvSpPr>
        <p:spPr>
          <a:xfrm>
            <a:off x="427898" y="1862451"/>
            <a:ext cx="430554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TW" sz="2400" dirty="0"/>
              <a:t>Some patterns are much smaller than the whole image</a:t>
            </a:r>
            <a:endParaRPr lang="zh-TW" altLang="en-US" sz="2400" dirty="0"/>
          </a:p>
        </p:txBody>
      </p:sp>
      <p:sp>
        <p:nvSpPr>
          <p:cNvPr id="7" name="矩形 6"/>
          <p:cNvSpPr/>
          <p:nvPr/>
        </p:nvSpPr>
        <p:spPr>
          <a:xfrm>
            <a:off x="441502" y="3232243"/>
            <a:ext cx="416593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TW" sz="2400" dirty="0"/>
              <a:t>The same patterns appear in different regions.</a:t>
            </a:r>
            <a:endParaRPr lang="zh-TW" altLang="en-US" sz="2400" dirty="0"/>
          </a:p>
        </p:txBody>
      </p:sp>
      <p:sp>
        <p:nvSpPr>
          <p:cNvPr id="8" name="矩形 7"/>
          <p:cNvSpPr/>
          <p:nvPr/>
        </p:nvSpPr>
        <p:spPr>
          <a:xfrm>
            <a:off x="465943" y="4554815"/>
            <a:ext cx="417304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TW" sz="2400" dirty="0"/>
              <a:t>Subsampling</a:t>
            </a:r>
            <a:r>
              <a:rPr lang="zh-TW" altLang="en-US" sz="2400" dirty="0"/>
              <a:t> </a:t>
            </a:r>
            <a:r>
              <a:rPr lang="en-US" altLang="zh-TW" sz="2400" dirty="0"/>
              <a:t>the pixels will not change the object</a:t>
            </a:r>
            <a:endParaRPr lang="zh-TW" altLang="en-US" sz="2400" dirty="0"/>
          </a:p>
        </p:txBody>
      </p:sp>
      <p:cxnSp>
        <p:nvCxnSpPr>
          <p:cNvPr id="26" name="直線單箭頭接點 25"/>
          <p:cNvCxnSpPr>
            <a:stCxn id="11" idx="1"/>
            <a:endCxn id="10" idx="3"/>
          </p:cNvCxnSpPr>
          <p:nvPr/>
        </p:nvCxnSpPr>
        <p:spPr>
          <a:xfrm flipH="1">
            <a:off x="4593836" y="2207749"/>
            <a:ext cx="656087" cy="69300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單箭頭接點 27"/>
          <p:cNvCxnSpPr>
            <a:stCxn id="14" idx="1"/>
            <a:endCxn id="10" idx="3"/>
          </p:cNvCxnSpPr>
          <p:nvPr/>
        </p:nvCxnSpPr>
        <p:spPr>
          <a:xfrm flipH="1" flipV="1">
            <a:off x="4593836" y="2900749"/>
            <a:ext cx="656087" cy="147522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單箭頭接點 30"/>
          <p:cNvCxnSpPr>
            <a:stCxn id="13" idx="1"/>
            <a:endCxn id="25" idx="3"/>
          </p:cNvCxnSpPr>
          <p:nvPr/>
        </p:nvCxnSpPr>
        <p:spPr>
          <a:xfrm flipH="1">
            <a:off x="4587986" y="3307761"/>
            <a:ext cx="661937" cy="157954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33"/>
          <p:cNvCxnSpPr>
            <a:stCxn id="15" idx="1"/>
            <a:endCxn id="25" idx="3"/>
          </p:cNvCxnSpPr>
          <p:nvPr/>
        </p:nvCxnSpPr>
        <p:spPr>
          <a:xfrm flipH="1" flipV="1">
            <a:off x="4587986" y="4887306"/>
            <a:ext cx="661937" cy="52192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281190" y="1388954"/>
            <a:ext cx="1581687" cy="50547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Property 1</a:t>
            </a:r>
            <a:endParaRPr lang="zh-TW" altLang="en-US" sz="2400" dirty="0"/>
          </a:p>
        </p:txBody>
      </p:sp>
      <p:sp>
        <p:nvSpPr>
          <p:cNvPr id="29" name="矩形 28"/>
          <p:cNvSpPr/>
          <p:nvPr/>
        </p:nvSpPr>
        <p:spPr>
          <a:xfrm>
            <a:off x="287518" y="2743180"/>
            <a:ext cx="1581687" cy="50547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Property 2</a:t>
            </a:r>
            <a:endParaRPr lang="zh-TW" altLang="en-US" sz="2400" dirty="0"/>
          </a:p>
        </p:txBody>
      </p:sp>
      <p:sp>
        <p:nvSpPr>
          <p:cNvPr id="35" name="矩形 34"/>
          <p:cNvSpPr/>
          <p:nvPr/>
        </p:nvSpPr>
        <p:spPr>
          <a:xfrm>
            <a:off x="287518" y="4070720"/>
            <a:ext cx="1581687" cy="50547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Property 3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892079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10" grpId="0" animBg="1"/>
      <p:bldP spid="3" grpId="0"/>
      <p:bldP spid="7" grpId="0"/>
      <p:bldP spid="8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1193A590-1C7B-4D50-9B85-D309DE917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Discussion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9CF2B77A-9DF1-4961-A9C0-AB3410F8F4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Invariance </a:t>
            </a:r>
            <a:r>
              <a:rPr lang="en-US" altLang="zh-TW" dirty="0" err="1"/>
              <a:t>v.s</a:t>
            </a:r>
            <a:r>
              <a:rPr lang="en-US" altLang="zh-TW" dirty="0"/>
              <a:t>. Equivariance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xmlns="" id="{871652F1-AC29-406D-9CAB-F6BE717759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4303" y="4528208"/>
            <a:ext cx="1280770" cy="1304199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xmlns="" id="{E3D4C72E-C97B-48CD-9603-C50B881D9C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2928934" y="4528207"/>
            <a:ext cx="1280770" cy="1304199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xmlns="" id="{B782F63A-3674-4D71-A997-CF1C1D5BA108}"/>
              </a:ext>
            </a:extLst>
          </p:cNvPr>
          <p:cNvSpPr/>
          <p:nvPr/>
        </p:nvSpPr>
        <p:spPr>
          <a:xfrm>
            <a:off x="1264303" y="3532118"/>
            <a:ext cx="1280770" cy="6420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NN</a:t>
            </a:r>
            <a:endParaRPr lang="zh-TW" altLang="en-US" sz="28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xmlns="" id="{47652B99-2AE0-49C9-8D19-409D4FB50BA4}"/>
              </a:ext>
            </a:extLst>
          </p:cNvPr>
          <p:cNvSpPr/>
          <p:nvPr/>
        </p:nvSpPr>
        <p:spPr>
          <a:xfrm>
            <a:off x="2928934" y="3532118"/>
            <a:ext cx="1280770" cy="6420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NN</a:t>
            </a:r>
            <a:endParaRPr lang="zh-TW" altLang="en-US" sz="2800" dirty="0"/>
          </a:p>
        </p:txBody>
      </p:sp>
      <p:sp>
        <p:nvSpPr>
          <p:cNvPr id="8" name="箭號: 向下 7">
            <a:extLst>
              <a:ext uri="{FF2B5EF4-FFF2-40B4-BE49-F238E27FC236}">
                <a16:creationId xmlns:a16="http://schemas.microsoft.com/office/drawing/2014/main" xmlns="" id="{048932C4-7A66-4B32-ADF4-F7A2561E7DAF}"/>
              </a:ext>
            </a:extLst>
          </p:cNvPr>
          <p:cNvSpPr/>
          <p:nvPr/>
        </p:nvSpPr>
        <p:spPr>
          <a:xfrm flipV="1">
            <a:off x="1780914" y="4213882"/>
            <a:ext cx="247548" cy="314325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箭號: 向下 8">
            <a:extLst>
              <a:ext uri="{FF2B5EF4-FFF2-40B4-BE49-F238E27FC236}">
                <a16:creationId xmlns:a16="http://schemas.microsoft.com/office/drawing/2014/main" xmlns="" id="{8E20FC2D-AC15-4F91-B22D-F2874425ADFD}"/>
              </a:ext>
            </a:extLst>
          </p:cNvPr>
          <p:cNvSpPr/>
          <p:nvPr/>
        </p:nvSpPr>
        <p:spPr>
          <a:xfrm flipV="1">
            <a:off x="3445545" y="4194039"/>
            <a:ext cx="247548" cy="314325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箭號: 向下 9">
            <a:extLst>
              <a:ext uri="{FF2B5EF4-FFF2-40B4-BE49-F238E27FC236}">
                <a16:creationId xmlns:a16="http://schemas.microsoft.com/office/drawing/2014/main" xmlns="" id="{EA4F97A3-17B9-4EDE-8AC4-AB864F0C2728}"/>
              </a:ext>
            </a:extLst>
          </p:cNvPr>
          <p:cNvSpPr/>
          <p:nvPr/>
        </p:nvSpPr>
        <p:spPr>
          <a:xfrm flipV="1">
            <a:off x="3445545" y="3178108"/>
            <a:ext cx="247548" cy="314325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箭號: 向下 10">
            <a:extLst>
              <a:ext uri="{FF2B5EF4-FFF2-40B4-BE49-F238E27FC236}">
                <a16:creationId xmlns:a16="http://schemas.microsoft.com/office/drawing/2014/main" xmlns="" id="{C0C20CC4-3E44-4657-8C44-CE93B518D842}"/>
              </a:ext>
            </a:extLst>
          </p:cNvPr>
          <p:cNvSpPr/>
          <p:nvPr/>
        </p:nvSpPr>
        <p:spPr>
          <a:xfrm flipV="1">
            <a:off x="1780914" y="3178107"/>
            <a:ext cx="247548" cy="314325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12" name="表格 11">
            <a:extLst>
              <a:ext uri="{FF2B5EF4-FFF2-40B4-BE49-F238E27FC236}">
                <a16:creationId xmlns:a16="http://schemas.microsoft.com/office/drawing/2014/main" xmlns="" id="{BA28A0E4-0B37-481F-B995-4DC9BCB241D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192488" y="2862514"/>
          <a:ext cx="1424400" cy="2771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4880">
                  <a:extLst>
                    <a:ext uri="{9D8B030D-6E8A-4147-A177-3AD203B41FA5}">
                      <a16:colId xmlns:a16="http://schemas.microsoft.com/office/drawing/2014/main" xmlns="" val="2594674353"/>
                    </a:ext>
                  </a:extLst>
                </a:gridCol>
                <a:gridCol w="284880">
                  <a:extLst>
                    <a:ext uri="{9D8B030D-6E8A-4147-A177-3AD203B41FA5}">
                      <a16:colId xmlns:a16="http://schemas.microsoft.com/office/drawing/2014/main" xmlns="" val="239704405"/>
                    </a:ext>
                  </a:extLst>
                </a:gridCol>
                <a:gridCol w="284880">
                  <a:extLst>
                    <a:ext uri="{9D8B030D-6E8A-4147-A177-3AD203B41FA5}">
                      <a16:colId xmlns:a16="http://schemas.microsoft.com/office/drawing/2014/main" xmlns="" val="4034682141"/>
                    </a:ext>
                  </a:extLst>
                </a:gridCol>
                <a:gridCol w="284880">
                  <a:extLst>
                    <a:ext uri="{9D8B030D-6E8A-4147-A177-3AD203B41FA5}">
                      <a16:colId xmlns:a16="http://schemas.microsoft.com/office/drawing/2014/main" xmlns="" val="393642684"/>
                    </a:ext>
                  </a:extLst>
                </a:gridCol>
                <a:gridCol w="284880">
                  <a:extLst>
                    <a:ext uri="{9D8B030D-6E8A-4147-A177-3AD203B41FA5}">
                      <a16:colId xmlns:a16="http://schemas.microsoft.com/office/drawing/2014/main" xmlns="" val="1447691005"/>
                    </a:ext>
                  </a:extLst>
                </a:gridCol>
              </a:tblGrid>
              <a:tr h="277176">
                <a:tc>
                  <a:txBody>
                    <a:bodyPr/>
                    <a:lstStyle/>
                    <a:p>
                      <a:endParaRPr lang="zh-TW" altLang="en-US" sz="1200" dirty="0"/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200" dirty="0"/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1200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686226562"/>
                  </a:ext>
                </a:extLst>
              </a:tr>
            </a:tbl>
          </a:graphicData>
        </a:graphic>
      </p:graphicFrame>
      <p:graphicFrame>
        <p:nvGraphicFramePr>
          <p:cNvPr id="13" name="表格 12">
            <a:extLst>
              <a:ext uri="{FF2B5EF4-FFF2-40B4-BE49-F238E27FC236}">
                <a16:creationId xmlns:a16="http://schemas.microsoft.com/office/drawing/2014/main" xmlns="" id="{3FA30228-E39D-4F35-9B04-4E9669F40F6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857119" y="2852190"/>
          <a:ext cx="1424400" cy="2771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4880">
                  <a:extLst>
                    <a:ext uri="{9D8B030D-6E8A-4147-A177-3AD203B41FA5}">
                      <a16:colId xmlns:a16="http://schemas.microsoft.com/office/drawing/2014/main" xmlns="" val="2594674353"/>
                    </a:ext>
                  </a:extLst>
                </a:gridCol>
                <a:gridCol w="284880">
                  <a:extLst>
                    <a:ext uri="{9D8B030D-6E8A-4147-A177-3AD203B41FA5}">
                      <a16:colId xmlns:a16="http://schemas.microsoft.com/office/drawing/2014/main" xmlns="" val="239704405"/>
                    </a:ext>
                  </a:extLst>
                </a:gridCol>
                <a:gridCol w="284880">
                  <a:extLst>
                    <a:ext uri="{9D8B030D-6E8A-4147-A177-3AD203B41FA5}">
                      <a16:colId xmlns:a16="http://schemas.microsoft.com/office/drawing/2014/main" xmlns="" val="4034682141"/>
                    </a:ext>
                  </a:extLst>
                </a:gridCol>
                <a:gridCol w="284880">
                  <a:extLst>
                    <a:ext uri="{9D8B030D-6E8A-4147-A177-3AD203B41FA5}">
                      <a16:colId xmlns:a16="http://schemas.microsoft.com/office/drawing/2014/main" xmlns="" val="393642684"/>
                    </a:ext>
                  </a:extLst>
                </a:gridCol>
                <a:gridCol w="284880">
                  <a:extLst>
                    <a:ext uri="{9D8B030D-6E8A-4147-A177-3AD203B41FA5}">
                      <a16:colId xmlns:a16="http://schemas.microsoft.com/office/drawing/2014/main" xmlns="" val="1447691005"/>
                    </a:ext>
                  </a:extLst>
                </a:gridCol>
              </a:tblGrid>
              <a:tr h="277176">
                <a:tc>
                  <a:txBody>
                    <a:bodyPr/>
                    <a:lstStyle/>
                    <a:p>
                      <a:endParaRPr lang="zh-TW" altLang="en-US" sz="1200" dirty="0"/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200" dirty="0"/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1200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686226562"/>
                  </a:ext>
                </a:extLst>
              </a:tr>
            </a:tbl>
          </a:graphicData>
        </a:graphic>
      </p:graphicFrame>
      <p:pic>
        <p:nvPicPr>
          <p:cNvPr id="14" name="圖片 13">
            <a:extLst>
              <a:ext uri="{FF2B5EF4-FFF2-40B4-BE49-F238E27FC236}">
                <a16:creationId xmlns:a16="http://schemas.microsoft.com/office/drawing/2014/main" xmlns="" id="{6339324B-8FF9-43DF-BA22-0AADFA97AF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3806" y="4538532"/>
            <a:ext cx="1280770" cy="1304199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xmlns="" id="{91D47BC4-A9F7-4E2F-B969-B760E4C9D4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6918437" y="4538531"/>
            <a:ext cx="1280770" cy="1304199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xmlns="" id="{136E43C8-693B-4A3C-ABE9-D6F71326810E}"/>
              </a:ext>
            </a:extLst>
          </p:cNvPr>
          <p:cNvSpPr/>
          <p:nvPr/>
        </p:nvSpPr>
        <p:spPr>
          <a:xfrm>
            <a:off x="5253806" y="3542442"/>
            <a:ext cx="1280770" cy="6420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NN</a:t>
            </a:r>
            <a:endParaRPr lang="zh-TW" altLang="en-US" sz="28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xmlns="" id="{50FC574B-9E54-4293-828C-72182E466EE2}"/>
              </a:ext>
            </a:extLst>
          </p:cNvPr>
          <p:cNvSpPr/>
          <p:nvPr/>
        </p:nvSpPr>
        <p:spPr>
          <a:xfrm>
            <a:off x="6918437" y="3542442"/>
            <a:ext cx="1280770" cy="6420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NN</a:t>
            </a:r>
            <a:endParaRPr lang="zh-TW" altLang="en-US" sz="2800" dirty="0"/>
          </a:p>
        </p:txBody>
      </p:sp>
      <p:sp>
        <p:nvSpPr>
          <p:cNvPr id="18" name="箭號: 向下 17">
            <a:extLst>
              <a:ext uri="{FF2B5EF4-FFF2-40B4-BE49-F238E27FC236}">
                <a16:creationId xmlns:a16="http://schemas.microsoft.com/office/drawing/2014/main" xmlns="" id="{018A6350-0DBB-410D-B782-2A08938EF71C}"/>
              </a:ext>
            </a:extLst>
          </p:cNvPr>
          <p:cNvSpPr/>
          <p:nvPr/>
        </p:nvSpPr>
        <p:spPr>
          <a:xfrm flipV="1">
            <a:off x="5770417" y="4224206"/>
            <a:ext cx="247548" cy="314325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箭號: 向下 18">
            <a:extLst>
              <a:ext uri="{FF2B5EF4-FFF2-40B4-BE49-F238E27FC236}">
                <a16:creationId xmlns:a16="http://schemas.microsoft.com/office/drawing/2014/main" xmlns="" id="{2551AF1C-A208-42FB-BD12-101C567A89ED}"/>
              </a:ext>
            </a:extLst>
          </p:cNvPr>
          <p:cNvSpPr/>
          <p:nvPr/>
        </p:nvSpPr>
        <p:spPr>
          <a:xfrm flipV="1">
            <a:off x="7435048" y="4204363"/>
            <a:ext cx="247548" cy="314325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箭號: 向下 19">
            <a:extLst>
              <a:ext uri="{FF2B5EF4-FFF2-40B4-BE49-F238E27FC236}">
                <a16:creationId xmlns:a16="http://schemas.microsoft.com/office/drawing/2014/main" xmlns="" id="{A81EFB34-229D-4152-9901-9DC03324D3BA}"/>
              </a:ext>
            </a:extLst>
          </p:cNvPr>
          <p:cNvSpPr/>
          <p:nvPr/>
        </p:nvSpPr>
        <p:spPr>
          <a:xfrm flipV="1">
            <a:off x="7435048" y="3188432"/>
            <a:ext cx="247548" cy="314325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箭號: 向下 20">
            <a:extLst>
              <a:ext uri="{FF2B5EF4-FFF2-40B4-BE49-F238E27FC236}">
                <a16:creationId xmlns:a16="http://schemas.microsoft.com/office/drawing/2014/main" xmlns="" id="{C6F592ED-40BD-46CF-B461-662E9721FACE}"/>
              </a:ext>
            </a:extLst>
          </p:cNvPr>
          <p:cNvSpPr/>
          <p:nvPr/>
        </p:nvSpPr>
        <p:spPr>
          <a:xfrm flipV="1">
            <a:off x="5770417" y="3188431"/>
            <a:ext cx="247548" cy="314325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22" name="表格 21">
            <a:extLst>
              <a:ext uri="{FF2B5EF4-FFF2-40B4-BE49-F238E27FC236}">
                <a16:creationId xmlns:a16="http://schemas.microsoft.com/office/drawing/2014/main" xmlns="" id="{ED859203-FEA1-4842-B681-1263B7B7806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181991" y="2872838"/>
          <a:ext cx="1424400" cy="2771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4880">
                  <a:extLst>
                    <a:ext uri="{9D8B030D-6E8A-4147-A177-3AD203B41FA5}">
                      <a16:colId xmlns:a16="http://schemas.microsoft.com/office/drawing/2014/main" xmlns="" val="2594674353"/>
                    </a:ext>
                  </a:extLst>
                </a:gridCol>
                <a:gridCol w="284880">
                  <a:extLst>
                    <a:ext uri="{9D8B030D-6E8A-4147-A177-3AD203B41FA5}">
                      <a16:colId xmlns:a16="http://schemas.microsoft.com/office/drawing/2014/main" xmlns="" val="239704405"/>
                    </a:ext>
                  </a:extLst>
                </a:gridCol>
                <a:gridCol w="284880">
                  <a:extLst>
                    <a:ext uri="{9D8B030D-6E8A-4147-A177-3AD203B41FA5}">
                      <a16:colId xmlns:a16="http://schemas.microsoft.com/office/drawing/2014/main" xmlns="" val="4034682141"/>
                    </a:ext>
                  </a:extLst>
                </a:gridCol>
                <a:gridCol w="284880">
                  <a:extLst>
                    <a:ext uri="{9D8B030D-6E8A-4147-A177-3AD203B41FA5}">
                      <a16:colId xmlns:a16="http://schemas.microsoft.com/office/drawing/2014/main" xmlns="" val="393642684"/>
                    </a:ext>
                  </a:extLst>
                </a:gridCol>
                <a:gridCol w="284880">
                  <a:extLst>
                    <a:ext uri="{9D8B030D-6E8A-4147-A177-3AD203B41FA5}">
                      <a16:colId xmlns:a16="http://schemas.microsoft.com/office/drawing/2014/main" xmlns="" val="1447691005"/>
                    </a:ext>
                  </a:extLst>
                </a:gridCol>
              </a:tblGrid>
              <a:tr h="277176">
                <a:tc>
                  <a:txBody>
                    <a:bodyPr/>
                    <a:lstStyle/>
                    <a:p>
                      <a:endParaRPr lang="zh-TW" altLang="en-US" sz="1200" dirty="0"/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200" dirty="0"/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1200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686226562"/>
                  </a:ext>
                </a:extLst>
              </a:tr>
            </a:tbl>
          </a:graphicData>
        </a:graphic>
      </p:graphicFrame>
      <p:graphicFrame>
        <p:nvGraphicFramePr>
          <p:cNvPr id="23" name="表格 22">
            <a:extLst>
              <a:ext uri="{FF2B5EF4-FFF2-40B4-BE49-F238E27FC236}">
                <a16:creationId xmlns:a16="http://schemas.microsoft.com/office/drawing/2014/main" xmlns="" id="{491D3899-CFB2-45F9-B38B-55E500E7595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846622" y="2862514"/>
          <a:ext cx="1424400" cy="2771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4880">
                  <a:extLst>
                    <a:ext uri="{9D8B030D-6E8A-4147-A177-3AD203B41FA5}">
                      <a16:colId xmlns:a16="http://schemas.microsoft.com/office/drawing/2014/main" xmlns="" val="2594674353"/>
                    </a:ext>
                  </a:extLst>
                </a:gridCol>
                <a:gridCol w="284880">
                  <a:extLst>
                    <a:ext uri="{9D8B030D-6E8A-4147-A177-3AD203B41FA5}">
                      <a16:colId xmlns:a16="http://schemas.microsoft.com/office/drawing/2014/main" xmlns="" val="239704405"/>
                    </a:ext>
                  </a:extLst>
                </a:gridCol>
                <a:gridCol w="284880">
                  <a:extLst>
                    <a:ext uri="{9D8B030D-6E8A-4147-A177-3AD203B41FA5}">
                      <a16:colId xmlns:a16="http://schemas.microsoft.com/office/drawing/2014/main" xmlns="" val="4034682141"/>
                    </a:ext>
                  </a:extLst>
                </a:gridCol>
                <a:gridCol w="284880">
                  <a:extLst>
                    <a:ext uri="{9D8B030D-6E8A-4147-A177-3AD203B41FA5}">
                      <a16:colId xmlns:a16="http://schemas.microsoft.com/office/drawing/2014/main" xmlns="" val="393642684"/>
                    </a:ext>
                  </a:extLst>
                </a:gridCol>
                <a:gridCol w="284880">
                  <a:extLst>
                    <a:ext uri="{9D8B030D-6E8A-4147-A177-3AD203B41FA5}">
                      <a16:colId xmlns:a16="http://schemas.microsoft.com/office/drawing/2014/main" xmlns="" val="1447691005"/>
                    </a:ext>
                  </a:extLst>
                </a:gridCol>
              </a:tblGrid>
              <a:tr h="277176">
                <a:tc>
                  <a:txBody>
                    <a:bodyPr/>
                    <a:lstStyle/>
                    <a:p>
                      <a:endParaRPr lang="zh-TW" altLang="en-US" sz="1200" dirty="0"/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200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200" dirty="0"/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200" dirty="0"/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200" dirty="0"/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686226562"/>
                  </a:ext>
                </a:extLst>
              </a:tr>
            </a:tbl>
          </a:graphicData>
        </a:graphic>
      </p:graphicFrame>
      <p:sp>
        <p:nvSpPr>
          <p:cNvPr id="24" name="矩形 23">
            <a:extLst>
              <a:ext uri="{FF2B5EF4-FFF2-40B4-BE49-F238E27FC236}">
                <a16:creationId xmlns:a16="http://schemas.microsoft.com/office/drawing/2014/main" xmlns="" id="{0822B169-B4AA-44AD-A59F-9EB01D299D81}"/>
              </a:ext>
            </a:extLst>
          </p:cNvPr>
          <p:cNvSpPr/>
          <p:nvPr/>
        </p:nvSpPr>
        <p:spPr>
          <a:xfrm>
            <a:off x="1904688" y="5799465"/>
            <a:ext cx="172925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b="1" i="1" u="sng" dirty="0"/>
              <a:t>Invariance</a:t>
            </a:r>
            <a:endParaRPr lang="zh-TW" altLang="en-US" sz="2800" b="1" i="1" u="sng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xmlns="" id="{39010649-E8D1-4874-B143-A2C450685E62}"/>
              </a:ext>
            </a:extLst>
          </p:cNvPr>
          <p:cNvSpPr/>
          <p:nvPr/>
        </p:nvSpPr>
        <p:spPr>
          <a:xfrm>
            <a:off x="5682439" y="5842730"/>
            <a:ext cx="208813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b="1" i="1" u="sng" dirty="0"/>
              <a:t>Equivariance</a:t>
            </a:r>
            <a:endParaRPr lang="zh-TW" altLang="en-US" sz="2800" b="1" i="1" u="sng" dirty="0"/>
          </a:p>
        </p:txBody>
      </p:sp>
    </p:spTree>
    <p:extLst>
      <p:ext uri="{BB962C8B-B14F-4D97-AF65-F5344CB8AC3E}">
        <p14:creationId xmlns:p14="http://schemas.microsoft.com/office/powerpoint/2010/main" val="987836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4" grpId="0"/>
      <p:bldP spid="25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矩形: 圓角 48">
            <a:extLst>
              <a:ext uri="{FF2B5EF4-FFF2-40B4-BE49-F238E27FC236}">
                <a16:creationId xmlns:a16="http://schemas.microsoft.com/office/drawing/2014/main" xmlns="" id="{B23FEE95-72AB-42C5-AC8D-063A906A6BD7}"/>
              </a:ext>
            </a:extLst>
          </p:cNvPr>
          <p:cNvSpPr/>
          <p:nvPr/>
        </p:nvSpPr>
        <p:spPr>
          <a:xfrm>
            <a:off x="5110619" y="3095100"/>
            <a:ext cx="1500786" cy="865014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xmlns="" id="{1193A590-1C7B-4D50-9B85-D309DE917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Discussion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9CF2B77A-9DF1-4961-A9C0-AB3410F8F4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Invariance </a:t>
            </a:r>
            <a:r>
              <a:rPr lang="en-US" altLang="zh-TW" dirty="0" err="1"/>
              <a:t>v.s</a:t>
            </a:r>
            <a:r>
              <a:rPr lang="en-US" altLang="zh-TW" dirty="0"/>
              <a:t>. Equivariance</a:t>
            </a:r>
            <a:endParaRPr lang="zh-TW" altLang="en-US" dirty="0"/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xmlns="" id="{6339324B-8FF9-43DF-BA22-0AADFA97AF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5427" y="4292408"/>
            <a:ext cx="1280770" cy="1304199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xmlns="" id="{91D47BC4-A9F7-4E2F-B969-B760E4C9D4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7527191" y="4315840"/>
            <a:ext cx="1280770" cy="1304199"/>
          </a:xfrm>
          <a:prstGeom prst="rect">
            <a:avLst/>
          </a:prstGeom>
        </p:spPr>
      </p:pic>
      <p:sp>
        <p:nvSpPr>
          <p:cNvPr id="26" name="文字方塊 25">
            <a:extLst>
              <a:ext uri="{FF2B5EF4-FFF2-40B4-BE49-F238E27FC236}">
                <a16:creationId xmlns:a16="http://schemas.microsoft.com/office/drawing/2014/main" xmlns="" id="{920D57AC-08BC-4C2A-8F6D-0996295E3017}"/>
              </a:ext>
            </a:extLst>
          </p:cNvPr>
          <p:cNvSpPr txBox="1"/>
          <p:nvPr/>
        </p:nvSpPr>
        <p:spPr>
          <a:xfrm>
            <a:off x="962452" y="5801515"/>
            <a:ext cx="37996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Max pooling has invariance, but not equivariance. </a:t>
            </a:r>
            <a:endParaRPr lang="zh-TW" altLang="en-US" sz="2400" dirty="0"/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xmlns="" id="{6AA0731D-FEBE-4B44-9059-C05DD2C4BBD9}"/>
              </a:ext>
            </a:extLst>
          </p:cNvPr>
          <p:cNvSpPr txBox="1"/>
          <p:nvPr/>
        </p:nvSpPr>
        <p:spPr>
          <a:xfrm>
            <a:off x="5255383" y="5801515"/>
            <a:ext cx="37172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Capsule has both invariance and equivariance. </a:t>
            </a:r>
            <a:endParaRPr lang="zh-TW" altLang="en-US" sz="2400" dirty="0"/>
          </a:p>
        </p:txBody>
      </p:sp>
      <p:sp>
        <p:nvSpPr>
          <p:cNvPr id="28" name="橢圓 27">
            <a:extLst>
              <a:ext uri="{FF2B5EF4-FFF2-40B4-BE49-F238E27FC236}">
                <a16:creationId xmlns:a16="http://schemas.microsoft.com/office/drawing/2014/main" xmlns="" id="{E76F79D5-0C97-4E72-8841-765E4074BDC3}"/>
              </a:ext>
            </a:extLst>
          </p:cNvPr>
          <p:cNvSpPr/>
          <p:nvPr/>
        </p:nvSpPr>
        <p:spPr>
          <a:xfrm>
            <a:off x="1107847" y="4009194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3</a:t>
            </a:r>
            <a:endParaRPr lang="zh-TW" altLang="en-US" sz="2400" dirty="0"/>
          </a:p>
        </p:txBody>
      </p:sp>
      <p:sp>
        <p:nvSpPr>
          <p:cNvPr id="29" name="橢圓 28">
            <a:extLst>
              <a:ext uri="{FF2B5EF4-FFF2-40B4-BE49-F238E27FC236}">
                <a16:creationId xmlns:a16="http://schemas.microsoft.com/office/drawing/2014/main" xmlns="" id="{C9682E94-25D3-4DD6-9C02-0CAF05E4461D}"/>
              </a:ext>
            </a:extLst>
          </p:cNvPr>
          <p:cNvSpPr/>
          <p:nvPr/>
        </p:nvSpPr>
        <p:spPr>
          <a:xfrm>
            <a:off x="1949676" y="4009194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-1</a:t>
            </a:r>
            <a:endParaRPr lang="zh-TW" altLang="en-US" sz="2400" dirty="0"/>
          </a:p>
        </p:txBody>
      </p:sp>
      <p:sp>
        <p:nvSpPr>
          <p:cNvPr id="30" name="橢圓 29">
            <a:extLst>
              <a:ext uri="{FF2B5EF4-FFF2-40B4-BE49-F238E27FC236}">
                <a16:creationId xmlns:a16="http://schemas.microsoft.com/office/drawing/2014/main" xmlns="" id="{16365262-D183-4C21-9BC3-C5CCE8E714A9}"/>
              </a:ext>
            </a:extLst>
          </p:cNvPr>
          <p:cNvSpPr/>
          <p:nvPr/>
        </p:nvSpPr>
        <p:spPr>
          <a:xfrm>
            <a:off x="2791505" y="4009194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-3</a:t>
            </a:r>
            <a:endParaRPr lang="zh-TW" altLang="en-US" sz="2400" dirty="0"/>
          </a:p>
        </p:txBody>
      </p:sp>
      <p:sp>
        <p:nvSpPr>
          <p:cNvPr id="31" name="橢圓 30">
            <a:extLst>
              <a:ext uri="{FF2B5EF4-FFF2-40B4-BE49-F238E27FC236}">
                <a16:creationId xmlns:a16="http://schemas.microsoft.com/office/drawing/2014/main" xmlns="" id="{7D19DA71-00E9-4E63-953C-12404F502D30}"/>
              </a:ext>
            </a:extLst>
          </p:cNvPr>
          <p:cNvSpPr/>
          <p:nvPr/>
        </p:nvSpPr>
        <p:spPr>
          <a:xfrm>
            <a:off x="3633334" y="4009194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-1</a:t>
            </a:r>
            <a:endParaRPr lang="zh-TW" altLang="en-US" sz="2400" dirty="0"/>
          </a:p>
        </p:txBody>
      </p:sp>
      <p:sp>
        <p:nvSpPr>
          <p:cNvPr id="32" name="橢圓 31">
            <a:extLst>
              <a:ext uri="{FF2B5EF4-FFF2-40B4-BE49-F238E27FC236}">
                <a16:creationId xmlns:a16="http://schemas.microsoft.com/office/drawing/2014/main" xmlns="" id="{453FC83F-5EAB-4691-8F23-0E081CC491D6}"/>
              </a:ext>
            </a:extLst>
          </p:cNvPr>
          <p:cNvSpPr/>
          <p:nvPr/>
        </p:nvSpPr>
        <p:spPr>
          <a:xfrm>
            <a:off x="1107847" y="4809294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-3</a:t>
            </a:r>
            <a:endParaRPr lang="zh-TW" altLang="en-US" sz="2400" dirty="0"/>
          </a:p>
        </p:txBody>
      </p:sp>
      <p:sp>
        <p:nvSpPr>
          <p:cNvPr id="33" name="橢圓 32">
            <a:extLst>
              <a:ext uri="{FF2B5EF4-FFF2-40B4-BE49-F238E27FC236}">
                <a16:creationId xmlns:a16="http://schemas.microsoft.com/office/drawing/2014/main" xmlns="" id="{F360AD67-54D9-4B5A-8757-C78B39436202}"/>
              </a:ext>
            </a:extLst>
          </p:cNvPr>
          <p:cNvSpPr/>
          <p:nvPr/>
        </p:nvSpPr>
        <p:spPr>
          <a:xfrm>
            <a:off x="1949676" y="4809294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34" name="橢圓 33">
            <a:extLst>
              <a:ext uri="{FF2B5EF4-FFF2-40B4-BE49-F238E27FC236}">
                <a16:creationId xmlns:a16="http://schemas.microsoft.com/office/drawing/2014/main" xmlns="" id="{71D1DD0D-067F-4659-91CC-E390378C5853}"/>
              </a:ext>
            </a:extLst>
          </p:cNvPr>
          <p:cNvSpPr/>
          <p:nvPr/>
        </p:nvSpPr>
        <p:spPr>
          <a:xfrm>
            <a:off x="2791505" y="4809294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35" name="橢圓 34">
            <a:extLst>
              <a:ext uri="{FF2B5EF4-FFF2-40B4-BE49-F238E27FC236}">
                <a16:creationId xmlns:a16="http://schemas.microsoft.com/office/drawing/2014/main" xmlns="" id="{9136225A-82B2-4241-A426-9604FAC8EED5}"/>
              </a:ext>
            </a:extLst>
          </p:cNvPr>
          <p:cNvSpPr/>
          <p:nvPr/>
        </p:nvSpPr>
        <p:spPr>
          <a:xfrm>
            <a:off x="3633334" y="4809294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3</a:t>
            </a:r>
            <a:endParaRPr lang="zh-TW" altLang="en-US" sz="2400" dirty="0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xmlns="" id="{5CB6D0A5-D694-44DC-BEB4-0D65774D0FBF}"/>
              </a:ext>
            </a:extLst>
          </p:cNvPr>
          <p:cNvSpPr/>
          <p:nvPr/>
        </p:nvSpPr>
        <p:spPr>
          <a:xfrm>
            <a:off x="1107847" y="4009194"/>
            <a:ext cx="1561830" cy="15201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xmlns="" id="{60BC7D92-E20D-4DE6-9E26-6CE0856A1527}"/>
              </a:ext>
            </a:extLst>
          </p:cNvPr>
          <p:cNvSpPr/>
          <p:nvPr/>
        </p:nvSpPr>
        <p:spPr>
          <a:xfrm>
            <a:off x="2791504" y="4009194"/>
            <a:ext cx="1561830" cy="15201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箭號: 向下 37">
            <a:extLst>
              <a:ext uri="{FF2B5EF4-FFF2-40B4-BE49-F238E27FC236}">
                <a16:creationId xmlns:a16="http://schemas.microsoft.com/office/drawing/2014/main" xmlns="" id="{60BAC60B-9A4A-4F1A-866C-4F4E70A004F9}"/>
              </a:ext>
            </a:extLst>
          </p:cNvPr>
          <p:cNvSpPr/>
          <p:nvPr/>
        </p:nvSpPr>
        <p:spPr>
          <a:xfrm flipV="1">
            <a:off x="3488210" y="3653964"/>
            <a:ext cx="247548" cy="314325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箭號: 向下 38">
            <a:extLst>
              <a:ext uri="{FF2B5EF4-FFF2-40B4-BE49-F238E27FC236}">
                <a16:creationId xmlns:a16="http://schemas.microsoft.com/office/drawing/2014/main" xmlns="" id="{56A0E105-6D59-427D-B6AA-049455CB643D}"/>
              </a:ext>
            </a:extLst>
          </p:cNvPr>
          <p:cNvSpPr/>
          <p:nvPr/>
        </p:nvSpPr>
        <p:spPr>
          <a:xfrm flipV="1">
            <a:off x="1823579" y="3653963"/>
            <a:ext cx="247548" cy="314325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橢圓 39">
            <a:extLst>
              <a:ext uri="{FF2B5EF4-FFF2-40B4-BE49-F238E27FC236}">
                <a16:creationId xmlns:a16="http://schemas.microsoft.com/office/drawing/2014/main" xmlns="" id="{E72F9BD4-DC83-45A2-A2ED-B16762C99D7D}"/>
              </a:ext>
            </a:extLst>
          </p:cNvPr>
          <p:cNvSpPr/>
          <p:nvPr/>
        </p:nvSpPr>
        <p:spPr>
          <a:xfrm>
            <a:off x="1577379" y="2893138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3</a:t>
            </a:r>
            <a:endParaRPr lang="zh-TW" altLang="en-US" sz="2400" dirty="0"/>
          </a:p>
        </p:txBody>
      </p:sp>
      <p:sp>
        <p:nvSpPr>
          <p:cNvPr id="41" name="橢圓 40">
            <a:extLst>
              <a:ext uri="{FF2B5EF4-FFF2-40B4-BE49-F238E27FC236}">
                <a16:creationId xmlns:a16="http://schemas.microsoft.com/office/drawing/2014/main" xmlns="" id="{676BFD83-FF54-4C6A-A549-3227046321AF}"/>
              </a:ext>
            </a:extLst>
          </p:cNvPr>
          <p:cNvSpPr/>
          <p:nvPr/>
        </p:nvSpPr>
        <p:spPr>
          <a:xfrm>
            <a:off x="3269603" y="2879220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3</a:t>
            </a:r>
            <a:endParaRPr lang="zh-TW" altLang="en-US" sz="2400" dirty="0"/>
          </a:p>
        </p:txBody>
      </p:sp>
      <p:sp>
        <p:nvSpPr>
          <p:cNvPr id="42" name="矩形: 圓角 41">
            <a:extLst>
              <a:ext uri="{FF2B5EF4-FFF2-40B4-BE49-F238E27FC236}">
                <a16:creationId xmlns:a16="http://schemas.microsoft.com/office/drawing/2014/main" xmlns="" id="{016F4C8D-22FF-4082-A922-E6F0C67EFEA2}"/>
              </a:ext>
            </a:extLst>
          </p:cNvPr>
          <p:cNvSpPr/>
          <p:nvPr/>
        </p:nvSpPr>
        <p:spPr>
          <a:xfrm>
            <a:off x="5495695" y="3111926"/>
            <a:ext cx="720001" cy="452538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Cap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矩形 42">
                <a:extLst>
                  <a:ext uri="{FF2B5EF4-FFF2-40B4-BE49-F238E27FC236}">
                    <a16:creationId xmlns:a16="http://schemas.microsoft.com/office/drawing/2014/main" xmlns="" id="{95FD920D-5D64-429D-B8DD-3DC7EDB4FFFD}"/>
                  </a:ext>
                </a:extLst>
              </p:cNvPr>
              <p:cNvSpPr/>
              <p:nvPr/>
            </p:nvSpPr>
            <p:spPr>
              <a:xfrm>
                <a:off x="5354946" y="2463419"/>
                <a:ext cx="1001497" cy="28637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3" name="矩形 42">
                <a:extLst>
                  <a:ext uri="{FF2B5EF4-FFF2-40B4-BE49-F238E27FC236}">
                    <a16:creationId xmlns:a16="http://schemas.microsoft.com/office/drawing/2014/main" id="{95FD920D-5D64-429D-B8DD-3DC7EDB4FF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4946" y="2463419"/>
                <a:ext cx="1001497" cy="286375"/>
              </a:xfrm>
              <a:prstGeom prst="rect">
                <a:avLst/>
              </a:prstGeom>
              <a:blipFill>
                <a:blip r:embed="rId4"/>
                <a:stretch>
                  <a:fillRect t="-12245" b="-1428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直線單箭頭接點 43">
            <a:extLst>
              <a:ext uri="{FF2B5EF4-FFF2-40B4-BE49-F238E27FC236}">
                <a16:creationId xmlns:a16="http://schemas.microsoft.com/office/drawing/2014/main" xmlns="" id="{D1E73086-8656-4538-A53C-04AAA6DA0741}"/>
              </a:ext>
            </a:extLst>
          </p:cNvPr>
          <p:cNvCxnSpPr>
            <a:cxnSpLocks/>
          </p:cNvCxnSpPr>
          <p:nvPr/>
        </p:nvCxnSpPr>
        <p:spPr>
          <a:xfrm flipV="1">
            <a:off x="5855694" y="2749794"/>
            <a:ext cx="0" cy="37437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單箭頭接點 44">
            <a:extLst>
              <a:ext uri="{FF2B5EF4-FFF2-40B4-BE49-F238E27FC236}">
                <a16:creationId xmlns:a16="http://schemas.microsoft.com/office/drawing/2014/main" xmlns="" id="{BE644B23-C8A5-4827-A6CC-AACD5A08332D}"/>
              </a:ext>
            </a:extLst>
          </p:cNvPr>
          <p:cNvCxnSpPr>
            <a:cxnSpLocks/>
          </p:cNvCxnSpPr>
          <p:nvPr/>
        </p:nvCxnSpPr>
        <p:spPr>
          <a:xfrm flipV="1">
            <a:off x="5848787" y="2120359"/>
            <a:ext cx="0" cy="34306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字方塊 45">
                <a:extLst>
                  <a:ext uri="{FF2B5EF4-FFF2-40B4-BE49-F238E27FC236}">
                    <a16:creationId xmlns:a16="http://schemas.microsoft.com/office/drawing/2014/main" xmlns="" id="{3D9324E5-CD78-456E-BE87-D8983F56C126}"/>
                  </a:ext>
                </a:extLst>
              </p:cNvPr>
              <p:cNvSpPr txBox="1"/>
              <p:nvPr/>
            </p:nvSpPr>
            <p:spPr>
              <a:xfrm>
                <a:off x="5497012" y="1766234"/>
                <a:ext cx="71519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6" name="文字方塊 45">
                <a:extLst>
                  <a:ext uri="{FF2B5EF4-FFF2-40B4-BE49-F238E27FC236}">
                    <a16:creationId xmlns:a16="http://schemas.microsoft.com/office/drawing/2014/main" id="{3D9324E5-CD78-456E-BE87-D8983F56C1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7012" y="1766234"/>
                <a:ext cx="715196" cy="369332"/>
              </a:xfrm>
              <a:prstGeom prst="rect">
                <a:avLst/>
              </a:prstGeom>
              <a:blipFill>
                <a:blip r:embed="rId5"/>
                <a:stretch>
                  <a:fillRect t="-1667" b="-1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箭號: 向下 49">
            <a:extLst>
              <a:ext uri="{FF2B5EF4-FFF2-40B4-BE49-F238E27FC236}">
                <a16:creationId xmlns:a16="http://schemas.microsoft.com/office/drawing/2014/main" xmlns="" id="{79985719-F01B-491D-8F4F-4EC843866012}"/>
              </a:ext>
            </a:extLst>
          </p:cNvPr>
          <p:cNvSpPr/>
          <p:nvPr/>
        </p:nvSpPr>
        <p:spPr>
          <a:xfrm flipV="1">
            <a:off x="5754232" y="3993341"/>
            <a:ext cx="247548" cy="314325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52" name="矩形: 圓角 51">
            <a:extLst>
              <a:ext uri="{FF2B5EF4-FFF2-40B4-BE49-F238E27FC236}">
                <a16:creationId xmlns:a16="http://schemas.microsoft.com/office/drawing/2014/main" xmlns="" id="{C9BB4A1E-60DC-4441-BA52-FBFC8F49FE6D}"/>
              </a:ext>
            </a:extLst>
          </p:cNvPr>
          <p:cNvSpPr/>
          <p:nvPr/>
        </p:nvSpPr>
        <p:spPr>
          <a:xfrm>
            <a:off x="7417183" y="3103274"/>
            <a:ext cx="1500786" cy="865014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 dirty="0"/>
          </a:p>
        </p:txBody>
      </p:sp>
      <p:sp>
        <p:nvSpPr>
          <p:cNvPr id="53" name="矩形: 圓角 52">
            <a:extLst>
              <a:ext uri="{FF2B5EF4-FFF2-40B4-BE49-F238E27FC236}">
                <a16:creationId xmlns:a16="http://schemas.microsoft.com/office/drawing/2014/main" xmlns="" id="{31425A88-F485-40FE-8328-EE14FCF6824A}"/>
              </a:ext>
            </a:extLst>
          </p:cNvPr>
          <p:cNvSpPr/>
          <p:nvPr/>
        </p:nvSpPr>
        <p:spPr>
          <a:xfrm>
            <a:off x="7813547" y="3116814"/>
            <a:ext cx="720001" cy="452538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Cap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矩形 53">
                <a:extLst>
                  <a:ext uri="{FF2B5EF4-FFF2-40B4-BE49-F238E27FC236}">
                    <a16:creationId xmlns:a16="http://schemas.microsoft.com/office/drawing/2014/main" xmlns="" id="{2CD95A70-E5F0-4902-9859-74169650C29D}"/>
                  </a:ext>
                </a:extLst>
              </p:cNvPr>
              <p:cNvSpPr/>
              <p:nvPr/>
            </p:nvSpPr>
            <p:spPr>
              <a:xfrm>
                <a:off x="7672798" y="2468307"/>
                <a:ext cx="1001497" cy="28637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4" name="矩形 53">
                <a:extLst>
                  <a:ext uri="{FF2B5EF4-FFF2-40B4-BE49-F238E27FC236}">
                    <a16:creationId xmlns:a16="http://schemas.microsoft.com/office/drawing/2014/main" id="{2CD95A70-E5F0-4902-9859-74169650C2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2798" y="2468307"/>
                <a:ext cx="1001497" cy="286375"/>
              </a:xfrm>
              <a:prstGeom prst="rect">
                <a:avLst/>
              </a:prstGeom>
              <a:blipFill>
                <a:blip r:embed="rId6"/>
                <a:stretch>
                  <a:fillRect t="-12245" b="-1224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5" name="直線單箭頭接點 54">
            <a:extLst>
              <a:ext uri="{FF2B5EF4-FFF2-40B4-BE49-F238E27FC236}">
                <a16:creationId xmlns:a16="http://schemas.microsoft.com/office/drawing/2014/main" xmlns="" id="{CB4EF4E9-7737-43E0-A133-D759F10E3A6C}"/>
              </a:ext>
            </a:extLst>
          </p:cNvPr>
          <p:cNvCxnSpPr>
            <a:cxnSpLocks/>
          </p:cNvCxnSpPr>
          <p:nvPr/>
        </p:nvCxnSpPr>
        <p:spPr>
          <a:xfrm flipV="1">
            <a:off x="8173546" y="2754682"/>
            <a:ext cx="0" cy="37437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單箭頭接點 55">
            <a:extLst>
              <a:ext uri="{FF2B5EF4-FFF2-40B4-BE49-F238E27FC236}">
                <a16:creationId xmlns:a16="http://schemas.microsoft.com/office/drawing/2014/main" xmlns="" id="{A00C1FD7-CD8D-4AC4-80AB-24964666D2BD}"/>
              </a:ext>
            </a:extLst>
          </p:cNvPr>
          <p:cNvCxnSpPr>
            <a:cxnSpLocks/>
          </p:cNvCxnSpPr>
          <p:nvPr/>
        </p:nvCxnSpPr>
        <p:spPr>
          <a:xfrm flipV="1">
            <a:off x="8166639" y="2125247"/>
            <a:ext cx="0" cy="34306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文字方塊 56">
                <a:extLst>
                  <a:ext uri="{FF2B5EF4-FFF2-40B4-BE49-F238E27FC236}">
                    <a16:creationId xmlns:a16="http://schemas.microsoft.com/office/drawing/2014/main" xmlns="" id="{36A36AD1-B1B0-4745-AC67-CD0E63EA57BC}"/>
                  </a:ext>
                </a:extLst>
              </p:cNvPr>
              <p:cNvSpPr txBox="1"/>
              <p:nvPr/>
            </p:nvSpPr>
            <p:spPr>
              <a:xfrm>
                <a:off x="7814864" y="1771122"/>
                <a:ext cx="71519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7" name="文字方塊 56">
                <a:extLst>
                  <a:ext uri="{FF2B5EF4-FFF2-40B4-BE49-F238E27FC236}">
                    <a16:creationId xmlns:a16="http://schemas.microsoft.com/office/drawing/2014/main" id="{36A36AD1-B1B0-4745-AC67-CD0E63EA57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4864" y="1771122"/>
                <a:ext cx="715196" cy="369332"/>
              </a:xfrm>
              <a:prstGeom prst="rect">
                <a:avLst/>
              </a:prstGeom>
              <a:blipFill>
                <a:blip r:embed="rId7"/>
                <a:stretch>
                  <a:fillRect t="-1667" b="-1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箭號: 向下 57">
            <a:extLst>
              <a:ext uri="{FF2B5EF4-FFF2-40B4-BE49-F238E27FC236}">
                <a16:creationId xmlns:a16="http://schemas.microsoft.com/office/drawing/2014/main" xmlns="" id="{DB7E88A7-2898-43EB-B2D0-C02F0932FED0}"/>
              </a:ext>
            </a:extLst>
          </p:cNvPr>
          <p:cNvSpPr/>
          <p:nvPr/>
        </p:nvSpPr>
        <p:spPr>
          <a:xfrm flipV="1">
            <a:off x="8060796" y="4001515"/>
            <a:ext cx="247548" cy="314325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59" name="文字方塊 58">
            <a:extLst>
              <a:ext uri="{FF2B5EF4-FFF2-40B4-BE49-F238E27FC236}">
                <a16:creationId xmlns:a16="http://schemas.microsoft.com/office/drawing/2014/main" xmlns="" id="{CE60D46E-C265-4B2F-83A2-CC68C0820DF5}"/>
              </a:ext>
            </a:extLst>
          </p:cNvPr>
          <p:cNvSpPr txBox="1"/>
          <p:nvPr/>
        </p:nvSpPr>
        <p:spPr>
          <a:xfrm>
            <a:off x="6356443" y="757284"/>
            <a:ext cx="15927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Both large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60" name="文字方塊 59">
            <a:extLst>
              <a:ext uri="{FF2B5EF4-FFF2-40B4-BE49-F238E27FC236}">
                <a16:creationId xmlns:a16="http://schemas.microsoft.com/office/drawing/2014/main" xmlns="" id="{BF7C400F-2E79-4D88-8B59-30CBED63A4E9}"/>
              </a:ext>
            </a:extLst>
          </p:cNvPr>
          <p:cNvSpPr txBox="1"/>
          <p:nvPr/>
        </p:nvSpPr>
        <p:spPr>
          <a:xfrm>
            <a:off x="6272553" y="1771645"/>
            <a:ext cx="15927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Can be different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cxnSp>
        <p:nvCxnSpPr>
          <p:cNvPr id="62" name="直線單箭頭接點 61">
            <a:extLst>
              <a:ext uri="{FF2B5EF4-FFF2-40B4-BE49-F238E27FC236}">
                <a16:creationId xmlns:a16="http://schemas.microsoft.com/office/drawing/2014/main" xmlns="" id="{25483946-6551-45C6-8BF2-B486F8714E32}"/>
              </a:ext>
            </a:extLst>
          </p:cNvPr>
          <p:cNvCxnSpPr/>
          <p:nvPr/>
        </p:nvCxnSpPr>
        <p:spPr>
          <a:xfrm flipV="1">
            <a:off x="6001780" y="1218949"/>
            <a:ext cx="534417" cy="54728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單箭頭接點 63">
            <a:extLst>
              <a:ext uri="{FF2B5EF4-FFF2-40B4-BE49-F238E27FC236}">
                <a16:creationId xmlns:a16="http://schemas.microsoft.com/office/drawing/2014/main" xmlns="" id="{B754145F-D4C2-4E33-9DB5-5EDBF6027F5B}"/>
              </a:ext>
            </a:extLst>
          </p:cNvPr>
          <p:cNvCxnSpPr>
            <a:cxnSpLocks/>
          </p:cNvCxnSpPr>
          <p:nvPr/>
        </p:nvCxnSpPr>
        <p:spPr>
          <a:xfrm flipH="1" flipV="1">
            <a:off x="7526379" y="1237961"/>
            <a:ext cx="534417" cy="54728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線單箭頭接點 64">
            <a:extLst>
              <a:ext uri="{FF2B5EF4-FFF2-40B4-BE49-F238E27FC236}">
                <a16:creationId xmlns:a16="http://schemas.microsoft.com/office/drawing/2014/main" xmlns="" id="{98E70B49-9726-436F-80CF-02DCA60CCD01}"/>
              </a:ext>
            </a:extLst>
          </p:cNvPr>
          <p:cNvCxnSpPr>
            <a:cxnSpLocks/>
          </p:cNvCxnSpPr>
          <p:nvPr/>
        </p:nvCxnSpPr>
        <p:spPr>
          <a:xfrm flipV="1">
            <a:off x="6156909" y="2175945"/>
            <a:ext cx="379288" cy="48945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單箭頭接點 66">
            <a:extLst>
              <a:ext uri="{FF2B5EF4-FFF2-40B4-BE49-F238E27FC236}">
                <a16:creationId xmlns:a16="http://schemas.microsoft.com/office/drawing/2014/main" xmlns="" id="{F3D37C08-69FD-48A0-AB27-5F14053443EC}"/>
              </a:ext>
            </a:extLst>
          </p:cNvPr>
          <p:cNvCxnSpPr>
            <a:cxnSpLocks/>
          </p:cNvCxnSpPr>
          <p:nvPr/>
        </p:nvCxnSpPr>
        <p:spPr>
          <a:xfrm flipH="1" flipV="1">
            <a:off x="7654600" y="2191321"/>
            <a:ext cx="258040" cy="44043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文字方塊 68">
            <a:extLst>
              <a:ext uri="{FF2B5EF4-FFF2-40B4-BE49-F238E27FC236}">
                <a16:creationId xmlns:a16="http://schemas.microsoft.com/office/drawing/2014/main" xmlns="" id="{33078122-5694-4CBD-991E-064CF8E35CE7}"/>
              </a:ext>
            </a:extLst>
          </p:cNvPr>
          <p:cNvSpPr txBox="1"/>
          <p:nvPr/>
        </p:nvSpPr>
        <p:spPr>
          <a:xfrm>
            <a:off x="1007849" y="2362811"/>
            <a:ext cx="35641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0000FF"/>
                </a:solidFill>
              </a:rPr>
              <a:t>I don’t know the difference.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70" name="文字方塊 69">
            <a:extLst>
              <a:ext uri="{FF2B5EF4-FFF2-40B4-BE49-F238E27FC236}">
                <a16:creationId xmlns:a16="http://schemas.microsoft.com/office/drawing/2014/main" xmlns="" id="{42B2E34D-AC52-4B19-B947-DAEF4E6D57D9}"/>
              </a:ext>
            </a:extLst>
          </p:cNvPr>
          <p:cNvSpPr txBox="1"/>
          <p:nvPr/>
        </p:nvSpPr>
        <p:spPr>
          <a:xfrm>
            <a:off x="4430132" y="134293"/>
            <a:ext cx="45424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0000FF"/>
                </a:solidFill>
              </a:rPr>
              <a:t>I know the difference, but I do not react to it.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5423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6" grpId="0"/>
      <p:bldP spid="50" grpId="0" animBg="1"/>
      <p:bldP spid="52" grpId="0" animBg="1"/>
      <p:bldP spid="53" grpId="0" animBg="1"/>
      <p:bldP spid="54" grpId="0" animBg="1"/>
      <p:bldP spid="57" grpId="0"/>
      <p:bldP spid="58" grpId="0" animBg="1"/>
      <p:bldP spid="59" grpId="0"/>
      <p:bldP spid="60" grpId="0"/>
      <p:bldP spid="69" grpId="0"/>
      <p:bldP spid="7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The whole CNN</a:t>
            </a:r>
            <a:endParaRPr lang="zh-TW" altLang="en-US" dirty="0"/>
          </a:p>
        </p:txBody>
      </p:sp>
      <p:grpSp>
        <p:nvGrpSpPr>
          <p:cNvPr id="4" name="群組 3"/>
          <p:cNvGrpSpPr/>
          <p:nvPr/>
        </p:nvGrpSpPr>
        <p:grpSpPr>
          <a:xfrm>
            <a:off x="749703" y="2274347"/>
            <a:ext cx="2906568" cy="3201477"/>
            <a:chOff x="-1626455" y="3999117"/>
            <a:chExt cx="2906568" cy="3201477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 flipH="1">
              <a:off x="-1736746" y="4748962"/>
              <a:ext cx="3201477" cy="1701788"/>
            </a:xfrm>
            <a:prstGeom prst="rect">
              <a:avLst/>
            </a:prstGeom>
          </p:spPr>
        </p:pic>
        <p:sp>
          <p:nvSpPr>
            <p:cNvPr id="6" name="文字方塊 5"/>
            <p:cNvSpPr txBox="1"/>
            <p:nvPr/>
          </p:nvSpPr>
          <p:spPr>
            <a:xfrm>
              <a:off x="-1626455" y="5442856"/>
              <a:ext cx="2906568" cy="830997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Fully Connected Feedforward network</a:t>
              </a:r>
              <a:endParaRPr lang="zh-TW" altLang="en-US" sz="2400" dirty="0"/>
            </a:p>
          </p:txBody>
        </p:sp>
      </p:grpSp>
      <p:pic>
        <p:nvPicPr>
          <p:cNvPr id="12290" name="Picture 2" descr="http://s.hswstatic.com/gif/whiskers-sam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5642" y="191529"/>
            <a:ext cx="1771005" cy="1204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字方塊 8"/>
          <p:cNvSpPr txBox="1"/>
          <p:nvPr/>
        </p:nvSpPr>
        <p:spPr>
          <a:xfrm>
            <a:off x="1277455" y="1705969"/>
            <a:ext cx="20467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cat dog ……</a:t>
            </a:r>
            <a:endParaRPr lang="zh-TW" altLang="en-US" sz="2400" dirty="0"/>
          </a:p>
        </p:txBody>
      </p:sp>
      <p:sp>
        <p:nvSpPr>
          <p:cNvPr id="11" name="矩形 10"/>
          <p:cNvSpPr/>
          <p:nvPr/>
        </p:nvSpPr>
        <p:spPr>
          <a:xfrm>
            <a:off x="5249923" y="1929505"/>
            <a:ext cx="1736724" cy="55648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Convolution</a:t>
            </a:r>
            <a:endParaRPr lang="zh-TW" altLang="en-US" sz="2400" dirty="0"/>
          </a:p>
        </p:txBody>
      </p:sp>
      <p:sp>
        <p:nvSpPr>
          <p:cNvPr id="13" name="矩形 12"/>
          <p:cNvSpPr/>
          <p:nvPr/>
        </p:nvSpPr>
        <p:spPr>
          <a:xfrm>
            <a:off x="5249923" y="3029517"/>
            <a:ext cx="1736724" cy="55648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Max Pooling</a:t>
            </a:r>
            <a:endParaRPr lang="zh-TW" altLang="en-US" sz="2400" dirty="0"/>
          </a:p>
        </p:txBody>
      </p:sp>
      <p:sp>
        <p:nvSpPr>
          <p:cNvPr id="14" name="矩形 13"/>
          <p:cNvSpPr/>
          <p:nvPr/>
        </p:nvSpPr>
        <p:spPr>
          <a:xfrm>
            <a:off x="5249923" y="4097730"/>
            <a:ext cx="1736724" cy="55648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Convolution</a:t>
            </a:r>
            <a:endParaRPr lang="zh-TW" altLang="en-US" sz="2400" dirty="0"/>
          </a:p>
        </p:txBody>
      </p:sp>
      <p:sp>
        <p:nvSpPr>
          <p:cNvPr id="15" name="矩形 14"/>
          <p:cNvSpPr/>
          <p:nvPr/>
        </p:nvSpPr>
        <p:spPr>
          <a:xfrm>
            <a:off x="5249923" y="5130982"/>
            <a:ext cx="1736724" cy="55648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Max Pooling</a:t>
            </a:r>
            <a:endParaRPr lang="zh-TW" altLang="en-US" sz="2400" dirty="0"/>
          </a:p>
        </p:txBody>
      </p:sp>
      <p:sp>
        <p:nvSpPr>
          <p:cNvPr id="16" name="文字方塊 15"/>
          <p:cNvSpPr txBox="1"/>
          <p:nvPr/>
        </p:nvSpPr>
        <p:spPr>
          <a:xfrm>
            <a:off x="3324218" y="6055666"/>
            <a:ext cx="1556991" cy="46166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Flatten</a:t>
            </a:r>
            <a:endParaRPr lang="zh-TW" altLang="en-US" sz="2400" dirty="0"/>
          </a:p>
        </p:txBody>
      </p:sp>
      <p:sp>
        <p:nvSpPr>
          <p:cNvPr id="12" name="向下箭號 11"/>
          <p:cNvSpPr/>
          <p:nvPr/>
        </p:nvSpPr>
        <p:spPr>
          <a:xfrm>
            <a:off x="5869620" y="1451760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向下箭號 17"/>
          <p:cNvSpPr/>
          <p:nvPr/>
        </p:nvSpPr>
        <p:spPr>
          <a:xfrm>
            <a:off x="5869620" y="2562542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向下箭號 18"/>
          <p:cNvSpPr/>
          <p:nvPr/>
        </p:nvSpPr>
        <p:spPr>
          <a:xfrm>
            <a:off x="5869620" y="3654185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向下箭號 19"/>
          <p:cNvSpPr/>
          <p:nvPr/>
        </p:nvSpPr>
        <p:spPr>
          <a:xfrm>
            <a:off x="5869620" y="4689178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右彎箭號 16"/>
          <p:cNvSpPr/>
          <p:nvPr/>
        </p:nvSpPr>
        <p:spPr>
          <a:xfrm rot="10800000">
            <a:off x="4881209" y="5753402"/>
            <a:ext cx="1378857" cy="751743"/>
          </a:xfrm>
          <a:prstGeom prst="bentArrow">
            <a:avLst>
              <a:gd name="adj1" fmla="val 36585"/>
              <a:gd name="adj2" fmla="val 25000"/>
              <a:gd name="adj3" fmla="val 25000"/>
              <a:gd name="adj4" fmla="val 4375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2" name="右彎箭號 21"/>
          <p:cNvSpPr/>
          <p:nvPr/>
        </p:nvSpPr>
        <p:spPr>
          <a:xfrm rot="16200000">
            <a:off x="2154214" y="5340912"/>
            <a:ext cx="968423" cy="1238252"/>
          </a:xfrm>
          <a:prstGeom prst="bentArrow">
            <a:avLst>
              <a:gd name="adj1" fmla="val 28061"/>
              <a:gd name="adj2" fmla="val 25000"/>
              <a:gd name="adj3" fmla="val 25000"/>
              <a:gd name="adj4" fmla="val 4375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7424968" y="3414758"/>
            <a:ext cx="16906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Can repeat many times</a:t>
            </a:r>
            <a:endParaRPr lang="zh-TW" altLang="en-US" sz="2400" dirty="0"/>
          </a:p>
        </p:txBody>
      </p:sp>
      <p:sp>
        <p:nvSpPr>
          <p:cNvPr id="23" name="左大括弧 22"/>
          <p:cNvSpPr/>
          <p:nvPr/>
        </p:nvSpPr>
        <p:spPr>
          <a:xfrm flipH="1">
            <a:off x="7026249" y="1806541"/>
            <a:ext cx="334434" cy="4047433"/>
          </a:xfrm>
          <a:prstGeom prst="leftBrace">
            <a:avLst>
              <a:gd name="adj1" fmla="val 72890"/>
              <a:gd name="adj2" fmla="val 50000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矩形 23"/>
          <p:cNvSpPr/>
          <p:nvPr/>
        </p:nvSpPr>
        <p:spPr>
          <a:xfrm>
            <a:off x="5169420" y="1864286"/>
            <a:ext cx="1856830" cy="69651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矩形 25"/>
          <p:cNvSpPr/>
          <p:nvPr/>
        </p:nvSpPr>
        <p:spPr>
          <a:xfrm>
            <a:off x="5189870" y="4028284"/>
            <a:ext cx="1856830" cy="69651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65329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CNN – Convolution</a:t>
            </a:r>
            <a:endParaRPr lang="zh-TW" altLang="en-US" dirty="0"/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/>
          </p:nvPr>
        </p:nvGraphicFramePr>
        <p:xfrm>
          <a:off x="985111" y="2399062"/>
          <a:ext cx="2873970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899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5" name="文字方塊 4"/>
          <p:cNvSpPr txBox="1"/>
          <p:nvPr/>
        </p:nvSpPr>
        <p:spPr>
          <a:xfrm>
            <a:off x="1248583" y="5388970"/>
            <a:ext cx="23470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6 x 6 image</a:t>
            </a:r>
            <a:endParaRPr lang="zh-TW" altLang="en-US" sz="2400" dirty="0"/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/>
          </p:nvPr>
        </p:nvGraphicFramePr>
        <p:xfrm>
          <a:off x="5259953" y="2068862"/>
          <a:ext cx="162215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71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7" name="文字方塊 6"/>
          <p:cNvSpPr txBox="1"/>
          <p:nvPr/>
        </p:nvSpPr>
        <p:spPr>
          <a:xfrm>
            <a:off x="6791447" y="2421240"/>
            <a:ext cx="14481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Filter 1</a:t>
            </a:r>
            <a:endParaRPr lang="zh-TW" altLang="en-US" sz="2400" dirty="0"/>
          </a:p>
        </p:txBody>
      </p:sp>
      <p:graphicFrame>
        <p:nvGraphicFramePr>
          <p:cNvPr id="8" name="表格 7"/>
          <p:cNvGraphicFramePr>
            <a:graphicFrameLocks noGrp="1"/>
          </p:cNvGraphicFramePr>
          <p:nvPr>
            <p:extLst/>
          </p:nvPr>
        </p:nvGraphicFramePr>
        <p:xfrm>
          <a:off x="5259953" y="3693600"/>
          <a:ext cx="162215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71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9" name="文字方塊 8"/>
          <p:cNvSpPr txBox="1"/>
          <p:nvPr/>
        </p:nvSpPr>
        <p:spPr>
          <a:xfrm>
            <a:off x="6791447" y="4032874"/>
            <a:ext cx="14481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Filter 2</a:t>
            </a:r>
            <a:endParaRPr lang="zh-TW" altLang="en-US" sz="2400" dirty="0"/>
          </a:p>
        </p:txBody>
      </p:sp>
      <p:sp>
        <p:nvSpPr>
          <p:cNvPr id="10" name="文字方塊 9"/>
          <p:cNvSpPr txBox="1"/>
          <p:nvPr/>
        </p:nvSpPr>
        <p:spPr>
          <a:xfrm rot="5400000">
            <a:off x="5830067" y="5234841"/>
            <a:ext cx="7083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/>
              <a:t>……</a:t>
            </a:r>
            <a:endParaRPr lang="zh-TW" altLang="en-US" sz="2800" b="1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5213996" y="1005108"/>
            <a:ext cx="35553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FF0000"/>
                </a:solidFill>
              </a:rPr>
              <a:t>Those are the network parameters to be learned.</a:t>
            </a:r>
            <a:endParaRPr lang="zh-TW" altLang="en-US" sz="2400" b="1" dirty="0">
              <a:solidFill>
                <a:srgbClr val="FF0000"/>
              </a:solidFill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7002037" y="2879557"/>
            <a:ext cx="10269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Matrix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7002037" y="4449636"/>
            <a:ext cx="10269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Matrix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5213996" y="5850635"/>
            <a:ext cx="35553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Each filter detects a small pattern (3 x 3). </a:t>
            </a:r>
            <a:endParaRPr lang="zh-TW" altLang="en-US" sz="2400" dirty="0"/>
          </a:p>
        </p:txBody>
      </p:sp>
      <p:sp>
        <p:nvSpPr>
          <p:cNvPr id="14" name="矩形 13"/>
          <p:cNvSpPr/>
          <p:nvPr/>
        </p:nvSpPr>
        <p:spPr>
          <a:xfrm>
            <a:off x="3678266" y="6013393"/>
            <a:ext cx="1581687" cy="50547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Property 1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589680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9" grpId="0"/>
      <p:bldP spid="10" grpId="0"/>
      <p:bldP spid="11" grpId="0"/>
      <p:bldP spid="3" grpId="0"/>
      <p:bldP spid="12" grpId="0"/>
      <p:bldP spid="13" grpId="0"/>
      <p:bldP spid="1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CNN – Convolution</a:t>
            </a:r>
            <a:endParaRPr lang="zh-TW" altLang="en-US" dirty="0"/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</p:nvPr>
        </p:nvGraphicFramePr>
        <p:xfrm>
          <a:off x="985111" y="2399062"/>
          <a:ext cx="2873970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899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5" name="文字方塊 4"/>
          <p:cNvSpPr txBox="1"/>
          <p:nvPr/>
        </p:nvSpPr>
        <p:spPr>
          <a:xfrm>
            <a:off x="1248583" y="5388970"/>
            <a:ext cx="23470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6 x 6 image</a:t>
            </a:r>
            <a:endParaRPr lang="zh-TW" altLang="en-US" sz="2400" dirty="0"/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/>
          </p:nvPr>
        </p:nvGraphicFramePr>
        <p:xfrm>
          <a:off x="5563892" y="478405"/>
          <a:ext cx="162215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71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7" name="文字方塊 6"/>
          <p:cNvSpPr txBox="1"/>
          <p:nvPr/>
        </p:nvSpPr>
        <p:spPr>
          <a:xfrm>
            <a:off x="7186046" y="933372"/>
            <a:ext cx="14481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Filter 1</a:t>
            </a:r>
            <a:endParaRPr lang="zh-TW" altLang="en-US" sz="2400" dirty="0"/>
          </a:p>
        </p:txBody>
      </p:sp>
      <p:sp>
        <p:nvSpPr>
          <p:cNvPr id="3" name="矩形 2"/>
          <p:cNvSpPr/>
          <p:nvPr/>
        </p:nvSpPr>
        <p:spPr>
          <a:xfrm>
            <a:off x="985111" y="2399062"/>
            <a:ext cx="1417126" cy="138252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橢圓 11"/>
          <p:cNvSpPr/>
          <p:nvPr/>
        </p:nvSpPr>
        <p:spPr>
          <a:xfrm>
            <a:off x="4722062" y="2787983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3</a:t>
            </a:r>
            <a:endParaRPr lang="zh-TW" altLang="en-US" sz="2400" dirty="0"/>
          </a:p>
        </p:txBody>
      </p:sp>
      <p:sp>
        <p:nvSpPr>
          <p:cNvPr id="13" name="橢圓 12"/>
          <p:cNvSpPr/>
          <p:nvPr/>
        </p:nvSpPr>
        <p:spPr>
          <a:xfrm>
            <a:off x="5563891" y="2787983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-1</a:t>
            </a:r>
            <a:endParaRPr lang="zh-TW" altLang="en-US" sz="2400" dirty="0"/>
          </a:p>
        </p:txBody>
      </p:sp>
      <p:sp>
        <p:nvSpPr>
          <p:cNvPr id="28" name="矩形 27"/>
          <p:cNvSpPr/>
          <p:nvPr/>
        </p:nvSpPr>
        <p:spPr>
          <a:xfrm>
            <a:off x="1484714" y="2399062"/>
            <a:ext cx="1417126" cy="138252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矩形 33"/>
          <p:cNvSpPr/>
          <p:nvPr/>
        </p:nvSpPr>
        <p:spPr>
          <a:xfrm>
            <a:off x="1167364" y="1732534"/>
            <a:ext cx="12071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/>
              <a:t>s</a:t>
            </a:r>
            <a:r>
              <a:rPr lang="zh-TW" altLang="en-US" sz="2400" dirty="0"/>
              <a:t>tride</a:t>
            </a:r>
            <a:r>
              <a:rPr lang="en-US" altLang="zh-TW" sz="2400" dirty="0"/>
              <a:t>=1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009696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12" grpId="0" animBg="1"/>
      <p:bldP spid="13" grpId="0" animBg="1"/>
      <p:bldP spid="28" grpId="0" animBg="1"/>
      <p:bldP spid="34" grpId="0"/>
    </p:bldLst>
  </p:timing>
</p:sld>
</file>

<file path=ppt/theme/theme1.xml><?xml version="1.0" encoding="utf-8"?>
<a:theme xmlns:a="http://schemas.openxmlformats.org/drawingml/2006/main" name="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3487</TotalTime>
  <Words>3300</Words>
  <Application>Microsoft Office PowerPoint</Application>
  <PresentationFormat>如螢幕大小 (4:3)</PresentationFormat>
  <Paragraphs>1400</Paragraphs>
  <Slides>61</Slides>
  <Notes>10</Notes>
  <HiddenSlides>0</HiddenSlides>
  <MMClips>0</MMClips>
  <ScaleCrop>false</ScaleCrop>
  <HeadingPairs>
    <vt:vector size="8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內嵌 OLE 伺服程式</vt:lpstr>
      </vt:variant>
      <vt:variant>
        <vt:i4>2</vt:i4>
      </vt:variant>
      <vt:variant>
        <vt:lpstr>投影片標題</vt:lpstr>
      </vt:variant>
      <vt:variant>
        <vt:i4>61</vt:i4>
      </vt:variant>
    </vt:vector>
  </HeadingPairs>
  <TitlesOfParts>
    <vt:vector size="73" baseType="lpstr">
      <vt:lpstr>Lucida Grande</vt:lpstr>
      <vt:lpstr>NimbusRomNo9L-Medi</vt:lpstr>
      <vt:lpstr>Roboto</vt:lpstr>
      <vt:lpstr>新細明體</vt:lpstr>
      <vt:lpstr>Arial</vt:lpstr>
      <vt:lpstr>Calibri</vt:lpstr>
      <vt:lpstr>Calibri Light</vt:lpstr>
      <vt:lpstr>Cambria Math</vt:lpstr>
      <vt:lpstr>Wingdings</vt:lpstr>
      <vt:lpstr>Office 佈景主題</vt:lpstr>
      <vt:lpstr>方程式</vt:lpstr>
      <vt:lpstr>點陣圖影像</vt:lpstr>
      <vt:lpstr>Convolutional  Neural Network</vt:lpstr>
      <vt:lpstr>Why CNN for Image</vt:lpstr>
      <vt:lpstr>Why CNN for Image</vt:lpstr>
      <vt:lpstr>Why CNN for Image</vt:lpstr>
      <vt:lpstr>The whole CNN</vt:lpstr>
      <vt:lpstr>The whole CNN</vt:lpstr>
      <vt:lpstr>The whole CNN</vt:lpstr>
      <vt:lpstr>CNN – Convolution</vt:lpstr>
      <vt:lpstr>CNN – Convolution</vt:lpstr>
      <vt:lpstr>CNN – Convolution</vt:lpstr>
      <vt:lpstr>CNN – Convolution</vt:lpstr>
      <vt:lpstr>CNN – Convolution</vt:lpstr>
      <vt:lpstr>CNN – Colorful image</vt:lpstr>
      <vt:lpstr>PowerPoint 簡報</vt:lpstr>
      <vt:lpstr>PowerPoint 簡報</vt:lpstr>
      <vt:lpstr>PowerPoint 簡報</vt:lpstr>
      <vt:lpstr>The whole CNN</vt:lpstr>
      <vt:lpstr>CNN – Max Pooling</vt:lpstr>
      <vt:lpstr>CNN – Max Pooling</vt:lpstr>
      <vt:lpstr>The whole CNN</vt:lpstr>
      <vt:lpstr>The whole CNN</vt:lpstr>
      <vt:lpstr>Flatten</vt:lpstr>
      <vt:lpstr>PowerPoint 簡報</vt:lpstr>
      <vt:lpstr>PowerPoint 簡報</vt:lpstr>
      <vt:lpstr>PowerPoint 簡報</vt:lpstr>
      <vt:lpstr>Live Demo</vt:lpstr>
      <vt:lpstr>Auto-encoder  for CNN</vt:lpstr>
      <vt:lpstr>Unpooling</vt:lpstr>
      <vt:lpstr>Deconvolution</vt:lpstr>
      <vt:lpstr>What does machine learn?</vt:lpstr>
      <vt:lpstr>First Convolution Layer</vt:lpstr>
      <vt:lpstr>How about higher layers?</vt:lpstr>
      <vt:lpstr>PowerPoint 簡報</vt:lpstr>
      <vt:lpstr>PowerPoint 簡報</vt:lpstr>
      <vt:lpstr>PowerPoint 簡報</vt:lpstr>
      <vt:lpstr>PowerPoint 簡報</vt:lpstr>
      <vt:lpstr>What does CNN learn?</vt:lpstr>
      <vt:lpstr>PowerPoint 簡報</vt:lpstr>
      <vt:lpstr>PowerPoint 簡報</vt:lpstr>
      <vt:lpstr>PowerPoint 簡報</vt:lpstr>
      <vt:lpstr>Deep Dream</vt:lpstr>
      <vt:lpstr>Deep Dream</vt:lpstr>
      <vt:lpstr>Deep Style</vt:lpstr>
      <vt:lpstr>Deep Style</vt:lpstr>
      <vt:lpstr>Deep Style</vt:lpstr>
      <vt:lpstr>More Application: Playing Go</vt:lpstr>
      <vt:lpstr>More Application: Playing Go</vt:lpstr>
      <vt:lpstr>Why CNN for playing Go?</vt:lpstr>
      <vt:lpstr>Why CNN for playing Go?</vt:lpstr>
      <vt:lpstr>More Application: Speech</vt:lpstr>
      <vt:lpstr>More Application: Text</vt:lpstr>
      <vt:lpstr>Spatial  Transformer Layer</vt:lpstr>
      <vt:lpstr>Spatial Transformer Layer</vt:lpstr>
      <vt:lpstr>PowerPoint 簡報</vt:lpstr>
      <vt:lpstr>Capsule</vt:lpstr>
      <vt:lpstr>Capsule</vt:lpstr>
      <vt:lpstr>Capsule</vt:lpstr>
      <vt:lpstr>Capsule</vt:lpstr>
      <vt:lpstr>Experimental Results</vt:lpstr>
      <vt:lpstr>Discussion</vt:lpstr>
      <vt:lpstr>Discussion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Hung-yi Lee</dc:creator>
  <cp:lastModifiedBy>Yoga</cp:lastModifiedBy>
  <cp:revision>70</cp:revision>
  <dcterms:created xsi:type="dcterms:W3CDTF">2016-10-25T03:11:16Z</dcterms:created>
  <dcterms:modified xsi:type="dcterms:W3CDTF">2018-03-05T14:05:46Z</dcterms:modified>
</cp:coreProperties>
</file>